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70"/>
  </p:notesMasterIdLst>
  <p:sldIdLst>
    <p:sldId id="257" r:id="rId2"/>
    <p:sldId id="616" r:id="rId3"/>
    <p:sldId id="646" r:id="rId4"/>
    <p:sldId id="647" r:id="rId5"/>
    <p:sldId id="649" r:id="rId6"/>
    <p:sldId id="650" r:id="rId7"/>
    <p:sldId id="651" r:id="rId8"/>
    <p:sldId id="705" r:id="rId9"/>
    <p:sldId id="652" r:id="rId10"/>
    <p:sldId id="695" r:id="rId11"/>
    <p:sldId id="696" r:id="rId12"/>
    <p:sldId id="697" r:id="rId13"/>
    <p:sldId id="699" r:id="rId14"/>
    <p:sldId id="701" r:id="rId15"/>
    <p:sldId id="702" r:id="rId16"/>
    <p:sldId id="653" r:id="rId17"/>
    <p:sldId id="706" r:id="rId18"/>
    <p:sldId id="654" r:id="rId19"/>
    <p:sldId id="703" r:id="rId20"/>
    <p:sldId id="707" r:id="rId21"/>
    <p:sldId id="708" r:id="rId22"/>
    <p:sldId id="709" r:id="rId23"/>
    <p:sldId id="710" r:id="rId24"/>
    <p:sldId id="711" r:id="rId25"/>
    <p:sldId id="713" r:id="rId26"/>
    <p:sldId id="712" r:id="rId27"/>
    <p:sldId id="714" r:id="rId28"/>
    <p:sldId id="715" r:id="rId29"/>
    <p:sldId id="716" r:id="rId30"/>
    <p:sldId id="717" r:id="rId31"/>
    <p:sldId id="718" r:id="rId32"/>
    <p:sldId id="719" r:id="rId33"/>
    <p:sldId id="657" r:id="rId34"/>
    <p:sldId id="660" r:id="rId35"/>
    <p:sldId id="669" r:id="rId36"/>
    <p:sldId id="677" r:id="rId37"/>
    <p:sldId id="678" r:id="rId38"/>
    <p:sldId id="679" r:id="rId39"/>
    <p:sldId id="680" r:id="rId40"/>
    <p:sldId id="681" r:id="rId41"/>
    <p:sldId id="682" r:id="rId42"/>
    <p:sldId id="683" r:id="rId43"/>
    <p:sldId id="684" r:id="rId44"/>
    <p:sldId id="685" r:id="rId45"/>
    <p:sldId id="686" r:id="rId46"/>
    <p:sldId id="687" r:id="rId47"/>
    <p:sldId id="688" r:id="rId48"/>
    <p:sldId id="689" r:id="rId49"/>
    <p:sldId id="690" r:id="rId50"/>
    <p:sldId id="691" r:id="rId51"/>
    <p:sldId id="692" r:id="rId52"/>
    <p:sldId id="670" r:id="rId53"/>
    <p:sldId id="671" r:id="rId54"/>
    <p:sldId id="672" r:id="rId55"/>
    <p:sldId id="675" r:id="rId56"/>
    <p:sldId id="693" r:id="rId57"/>
    <p:sldId id="694" r:id="rId58"/>
    <p:sldId id="662" r:id="rId59"/>
    <p:sldId id="661" r:id="rId60"/>
    <p:sldId id="663" r:id="rId61"/>
    <p:sldId id="664" r:id="rId62"/>
    <p:sldId id="665" r:id="rId63"/>
    <p:sldId id="666" r:id="rId64"/>
    <p:sldId id="667" r:id="rId65"/>
    <p:sldId id="668" r:id="rId66"/>
    <p:sldId id="676" r:id="rId67"/>
    <p:sldId id="658" r:id="rId68"/>
    <p:sldId id="659"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50D29A-582B-7A4C-9027-24A3EB20882B}">
          <p14:sldIdLst>
            <p14:sldId id="257"/>
            <p14:sldId id="616"/>
          </p14:sldIdLst>
        </p14:section>
        <p14:section name="Simplicity" id="{9152E013-02C5-A549-BCB7-091E44867FF3}">
          <p14:sldIdLst>
            <p14:sldId id="646"/>
            <p14:sldId id="647"/>
            <p14:sldId id="649"/>
            <p14:sldId id="650"/>
            <p14:sldId id="651"/>
            <p14:sldId id="705"/>
            <p14:sldId id="652"/>
            <p14:sldId id="695"/>
            <p14:sldId id="696"/>
            <p14:sldId id="697"/>
            <p14:sldId id="699"/>
            <p14:sldId id="701"/>
            <p14:sldId id="702"/>
            <p14:sldId id="653"/>
            <p14:sldId id="706"/>
            <p14:sldId id="654"/>
            <p14:sldId id="703"/>
            <p14:sldId id="707"/>
            <p14:sldId id="708"/>
            <p14:sldId id="709"/>
            <p14:sldId id="710"/>
            <p14:sldId id="711"/>
            <p14:sldId id="713"/>
            <p14:sldId id="712"/>
            <p14:sldId id="714"/>
            <p14:sldId id="715"/>
            <p14:sldId id="716"/>
            <p14:sldId id="717"/>
            <p14:sldId id="718"/>
            <p14:sldId id="719"/>
            <p14:sldId id="657"/>
          </p14:sldIdLst>
        </p14:section>
        <p14:section name="Hierarchy" id="{BEB2CC96-E6B7-354E-BC69-A149024D2F1A}">
          <p14:sldIdLst>
            <p14:sldId id="660"/>
            <p14:sldId id="669"/>
            <p14:sldId id="677"/>
            <p14:sldId id="678"/>
            <p14:sldId id="679"/>
            <p14:sldId id="680"/>
            <p14:sldId id="681"/>
            <p14:sldId id="682"/>
            <p14:sldId id="683"/>
            <p14:sldId id="684"/>
          </p14:sldIdLst>
        </p14:section>
        <p14:section name="Alignment" id="{699DCD4E-2F93-1A47-B506-AD40F07E28E9}">
          <p14:sldIdLst>
            <p14:sldId id="685"/>
            <p14:sldId id="686"/>
            <p14:sldId id="687"/>
            <p14:sldId id="688"/>
            <p14:sldId id="689"/>
            <p14:sldId id="690"/>
            <p14:sldId id="691"/>
            <p14:sldId id="692"/>
          </p14:sldIdLst>
        </p14:section>
        <p14:section name="Untitled Section" id="{DB241D1F-5651-7846-8384-00BBD8CCEE21}">
          <p14:sldIdLst>
            <p14:sldId id="670"/>
            <p14:sldId id="671"/>
            <p14:sldId id="672"/>
          </p14:sldIdLst>
        </p14:section>
        <p14:section name="Alignment and Grids" id="{A91252C7-253C-B448-B275-128ECC3EBD6F}">
          <p14:sldIdLst>
            <p14:sldId id="675"/>
            <p14:sldId id="693"/>
            <p14:sldId id="694"/>
          </p14:sldIdLst>
        </p14:section>
        <p14:section name="Gestalt principles" id="{F8A13C38-8BEE-CA4A-9393-FDB5961655FE}">
          <p14:sldIdLst>
            <p14:sldId id="662"/>
            <p14:sldId id="661"/>
            <p14:sldId id="663"/>
            <p14:sldId id="664"/>
            <p14:sldId id="665"/>
            <p14:sldId id="666"/>
            <p14:sldId id="667"/>
            <p14:sldId id="668"/>
            <p14:sldId id="676"/>
          </p14:sldIdLst>
        </p14:section>
        <p14:section name="Contrast" id="{5A870E11-EA1C-3648-8F40-D0C9C675BE04}">
          <p14:sldIdLst>
            <p14:sldId id="658"/>
            <p14:sldId id="6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34"/>
    <p:restoredTop sz="94966"/>
  </p:normalViewPr>
  <p:slideViewPr>
    <p:cSldViewPr snapToGrid="0" snapToObjects="1">
      <p:cViewPr>
        <p:scale>
          <a:sx n="119" d="100"/>
          <a:sy n="119" d="100"/>
        </p:scale>
        <p:origin x="272"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1D0D6C-137D-024A-9792-1378B1392CBD}" type="datetimeFigureOut">
              <a:rPr lang="en-US" smtClean="0"/>
              <a:t>9/26/22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BCFF83-FE40-E34E-9A43-68AFB1B451E7}" type="slidenum">
              <a:rPr lang="en-US" smtClean="0"/>
              <a:t>‹#›</a:t>
            </a:fld>
            <a:endParaRPr lang="en-US"/>
          </a:p>
        </p:txBody>
      </p:sp>
    </p:spTree>
    <p:extLst>
      <p:ext uri="{BB962C8B-B14F-4D97-AF65-F5344CB8AC3E}">
        <p14:creationId xmlns:p14="http://schemas.microsoft.com/office/powerpoint/2010/main" val="787004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welcome to engineering visual interfaces for data science.  I'm Dr </a:t>
            </a:r>
            <a:r>
              <a:rPr lang="en-US" dirty="0" err="1"/>
              <a:t>Aurisano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for finding the class on Zoom.  Hopefully we will be in person again soon.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If anyone out there is comfortable turning on their cameras, that is lovely- then I feel like I am talking to students, rather than to myself.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our plan for today: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I’m going to introduce myself, so you know a bit about 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 are going to get to know each other, in Zoom breakout rooms.  This will give us a chance to make sure that Zoom breakout rooms work, and we all know how to access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 am going to walk through the structure, and plan for the course.  I want to make sure everyone knows how the course will work, and what to expect, and also a bit about why the course is designed this way.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 am going to introduce the class, and what the class is about.  Since this is a new class, and one of just a few classes in human centered computing here at UC, I wanted to give an overview of the topic.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 have an introductory activity, which we will do in breakout rooms, and which I think will help motivate the discussion on Wednesday, and getting into the meat of the class.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BCFF83-FE40-E34E-9A43-68AFB1B451E7}" type="slidenum">
              <a:rPr lang="en-US" smtClean="0"/>
              <a:t>2</a:t>
            </a:fld>
            <a:endParaRPr lang="en-US"/>
          </a:p>
        </p:txBody>
      </p:sp>
    </p:spTree>
    <p:extLst>
      <p:ext uri="{BB962C8B-B14F-4D97-AF65-F5344CB8AC3E}">
        <p14:creationId xmlns:p14="http://schemas.microsoft.com/office/powerpoint/2010/main" val="3792824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BCFF83-FE40-E34E-9A43-68AFB1B451E7}" type="slidenum">
              <a:rPr lang="en-US" smtClean="0"/>
              <a:t>18</a:t>
            </a:fld>
            <a:endParaRPr lang="en-US"/>
          </a:p>
        </p:txBody>
      </p:sp>
    </p:spTree>
    <p:extLst>
      <p:ext uri="{BB962C8B-B14F-4D97-AF65-F5344CB8AC3E}">
        <p14:creationId xmlns:p14="http://schemas.microsoft.com/office/powerpoint/2010/main" val="1412745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BCFF83-FE40-E34E-9A43-68AFB1B451E7}" type="slidenum">
              <a:rPr lang="en-US" smtClean="0"/>
              <a:t>33</a:t>
            </a:fld>
            <a:endParaRPr lang="en-US"/>
          </a:p>
        </p:txBody>
      </p:sp>
    </p:spTree>
    <p:extLst>
      <p:ext uri="{BB962C8B-B14F-4D97-AF65-F5344CB8AC3E}">
        <p14:creationId xmlns:p14="http://schemas.microsoft.com/office/powerpoint/2010/main" val="1089979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45227-AC26-6156-9327-4B8CF764BF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79453C-E905-C620-DB22-85485A1D54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BA0D23-C41C-6B9D-B135-60A4F314EF36}"/>
              </a:ext>
            </a:extLst>
          </p:cNvPr>
          <p:cNvSpPr>
            <a:spLocks noGrp="1"/>
          </p:cNvSpPr>
          <p:nvPr>
            <p:ph type="dt" sz="half" idx="10"/>
          </p:nvPr>
        </p:nvSpPr>
        <p:spPr/>
        <p:txBody>
          <a:bodyPr/>
          <a:lstStyle/>
          <a:p>
            <a:fld id="{DAE856EC-134F-4749-B2EA-ACE3C82AE9BE}" type="datetimeFigureOut">
              <a:rPr lang="en-US" smtClean="0"/>
              <a:t>9/26/22</a:t>
            </a:fld>
            <a:endParaRPr lang="en-US"/>
          </a:p>
        </p:txBody>
      </p:sp>
      <p:sp>
        <p:nvSpPr>
          <p:cNvPr id="5" name="Footer Placeholder 4">
            <a:extLst>
              <a:ext uri="{FF2B5EF4-FFF2-40B4-BE49-F238E27FC236}">
                <a16:creationId xmlns:a16="http://schemas.microsoft.com/office/drawing/2014/main" id="{5D37F713-5362-E6D7-ECA0-A523F16C6F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D55764-E979-A50C-BC93-1350A1A3FE79}"/>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1377855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2B78D-4722-D24E-8634-0DE6B5B50A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9A92EF-2242-B158-DFCD-6E729D4660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994649-B18E-6DC6-A36E-364E483A4314}"/>
              </a:ext>
            </a:extLst>
          </p:cNvPr>
          <p:cNvSpPr>
            <a:spLocks noGrp="1"/>
          </p:cNvSpPr>
          <p:nvPr>
            <p:ph type="dt" sz="half" idx="10"/>
          </p:nvPr>
        </p:nvSpPr>
        <p:spPr/>
        <p:txBody>
          <a:bodyPr/>
          <a:lstStyle/>
          <a:p>
            <a:fld id="{DAE856EC-134F-4749-B2EA-ACE3C82AE9BE}" type="datetimeFigureOut">
              <a:rPr lang="en-US" smtClean="0"/>
              <a:t>9/26/22</a:t>
            </a:fld>
            <a:endParaRPr lang="en-US"/>
          </a:p>
        </p:txBody>
      </p:sp>
      <p:sp>
        <p:nvSpPr>
          <p:cNvPr id="5" name="Footer Placeholder 4">
            <a:extLst>
              <a:ext uri="{FF2B5EF4-FFF2-40B4-BE49-F238E27FC236}">
                <a16:creationId xmlns:a16="http://schemas.microsoft.com/office/drawing/2014/main" id="{EFC190F8-C743-3F12-76FD-62B2F940D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0F79D-D9D2-BCF6-DCF6-002CAF65067C}"/>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2021726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04683A-9237-8B81-8469-FBF06E2A07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E57CA8-58B7-C33D-86CE-1ECFDF9419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EB0AA4-9DDF-0ED3-2DFE-EE5274F3D55C}"/>
              </a:ext>
            </a:extLst>
          </p:cNvPr>
          <p:cNvSpPr>
            <a:spLocks noGrp="1"/>
          </p:cNvSpPr>
          <p:nvPr>
            <p:ph type="dt" sz="half" idx="10"/>
          </p:nvPr>
        </p:nvSpPr>
        <p:spPr/>
        <p:txBody>
          <a:bodyPr/>
          <a:lstStyle/>
          <a:p>
            <a:fld id="{DAE856EC-134F-4749-B2EA-ACE3C82AE9BE}" type="datetimeFigureOut">
              <a:rPr lang="en-US" smtClean="0"/>
              <a:t>9/26/22</a:t>
            </a:fld>
            <a:endParaRPr lang="en-US"/>
          </a:p>
        </p:txBody>
      </p:sp>
      <p:sp>
        <p:nvSpPr>
          <p:cNvPr id="5" name="Footer Placeholder 4">
            <a:extLst>
              <a:ext uri="{FF2B5EF4-FFF2-40B4-BE49-F238E27FC236}">
                <a16:creationId xmlns:a16="http://schemas.microsoft.com/office/drawing/2014/main" id="{68DD632C-4E50-6F1C-E08B-3F53EF8952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A9F91E-5C61-6152-885F-0266654D0750}"/>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1765203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52BCD-93DA-27CC-04FB-070922C97B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6D26F4-2C1C-FDCF-6D76-6D09FC1E93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4F540D-909B-5FDD-2C07-588961C3DA46}"/>
              </a:ext>
            </a:extLst>
          </p:cNvPr>
          <p:cNvSpPr>
            <a:spLocks noGrp="1"/>
          </p:cNvSpPr>
          <p:nvPr>
            <p:ph type="dt" sz="half" idx="10"/>
          </p:nvPr>
        </p:nvSpPr>
        <p:spPr/>
        <p:txBody>
          <a:bodyPr/>
          <a:lstStyle/>
          <a:p>
            <a:fld id="{DAE856EC-134F-4749-B2EA-ACE3C82AE9BE}" type="datetimeFigureOut">
              <a:rPr lang="en-US" smtClean="0"/>
              <a:t>9/26/22</a:t>
            </a:fld>
            <a:endParaRPr lang="en-US"/>
          </a:p>
        </p:txBody>
      </p:sp>
      <p:sp>
        <p:nvSpPr>
          <p:cNvPr id="5" name="Footer Placeholder 4">
            <a:extLst>
              <a:ext uri="{FF2B5EF4-FFF2-40B4-BE49-F238E27FC236}">
                <a16:creationId xmlns:a16="http://schemas.microsoft.com/office/drawing/2014/main" id="{B1F76D6C-1F55-5F92-27AC-F54B32D3F8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E08EBC-048B-6C16-A575-8BFB22F135FA}"/>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363314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09A32-F079-1A08-D0D6-11C455BD01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B0AD90-C4EA-CECC-8285-846ECE6925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7BCA4C-A553-BEBC-8E92-FBAC45472D64}"/>
              </a:ext>
            </a:extLst>
          </p:cNvPr>
          <p:cNvSpPr>
            <a:spLocks noGrp="1"/>
          </p:cNvSpPr>
          <p:nvPr>
            <p:ph type="dt" sz="half" idx="10"/>
          </p:nvPr>
        </p:nvSpPr>
        <p:spPr/>
        <p:txBody>
          <a:bodyPr/>
          <a:lstStyle/>
          <a:p>
            <a:fld id="{DAE856EC-134F-4749-B2EA-ACE3C82AE9BE}" type="datetimeFigureOut">
              <a:rPr lang="en-US" smtClean="0"/>
              <a:t>9/26/22</a:t>
            </a:fld>
            <a:endParaRPr lang="en-US"/>
          </a:p>
        </p:txBody>
      </p:sp>
      <p:sp>
        <p:nvSpPr>
          <p:cNvPr id="5" name="Footer Placeholder 4">
            <a:extLst>
              <a:ext uri="{FF2B5EF4-FFF2-40B4-BE49-F238E27FC236}">
                <a16:creationId xmlns:a16="http://schemas.microsoft.com/office/drawing/2014/main" id="{1B0FED9B-F80E-7E28-29F4-7E2E2BA27F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605450-AB63-A6A8-3230-7D4CF0A15ABC}"/>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1127538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4978F-FA38-8FB6-43F3-C7D39B2939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C06E2B-B53F-47A5-3EF0-7E71494901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1F9897-2A3E-20F6-37E3-FB4ACBFEA8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CE6D4C-AB38-1B4D-BDFC-82CB90C87D97}"/>
              </a:ext>
            </a:extLst>
          </p:cNvPr>
          <p:cNvSpPr>
            <a:spLocks noGrp="1"/>
          </p:cNvSpPr>
          <p:nvPr>
            <p:ph type="dt" sz="half" idx="10"/>
          </p:nvPr>
        </p:nvSpPr>
        <p:spPr/>
        <p:txBody>
          <a:bodyPr/>
          <a:lstStyle/>
          <a:p>
            <a:fld id="{DAE856EC-134F-4749-B2EA-ACE3C82AE9BE}" type="datetimeFigureOut">
              <a:rPr lang="en-US" smtClean="0"/>
              <a:t>9/26/22</a:t>
            </a:fld>
            <a:endParaRPr lang="en-US"/>
          </a:p>
        </p:txBody>
      </p:sp>
      <p:sp>
        <p:nvSpPr>
          <p:cNvPr id="6" name="Footer Placeholder 5">
            <a:extLst>
              <a:ext uri="{FF2B5EF4-FFF2-40B4-BE49-F238E27FC236}">
                <a16:creationId xmlns:a16="http://schemas.microsoft.com/office/drawing/2014/main" id="{5616EF74-431D-2C1E-9A0F-A832BD79CC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B9941-0D8A-9C12-C7E8-5527E7B538E6}"/>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325349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CB755-3176-D73F-AFCD-2466D03FE7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74BA34-3C48-2959-7E04-E12B350D8B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0A8BC4-36F4-28AC-690C-896A412CB0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345778-715D-E4F7-F1E3-873CE7F593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8FB985-6237-2F66-AF96-6845C7CDF1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DCDC7E-BB0E-18CA-CB39-6A690CC62E6E}"/>
              </a:ext>
            </a:extLst>
          </p:cNvPr>
          <p:cNvSpPr>
            <a:spLocks noGrp="1"/>
          </p:cNvSpPr>
          <p:nvPr>
            <p:ph type="dt" sz="half" idx="10"/>
          </p:nvPr>
        </p:nvSpPr>
        <p:spPr/>
        <p:txBody>
          <a:bodyPr/>
          <a:lstStyle/>
          <a:p>
            <a:fld id="{DAE856EC-134F-4749-B2EA-ACE3C82AE9BE}" type="datetimeFigureOut">
              <a:rPr lang="en-US" smtClean="0"/>
              <a:t>9/26/22</a:t>
            </a:fld>
            <a:endParaRPr lang="en-US"/>
          </a:p>
        </p:txBody>
      </p:sp>
      <p:sp>
        <p:nvSpPr>
          <p:cNvPr id="8" name="Footer Placeholder 7">
            <a:extLst>
              <a:ext uri="{FF2B5EF4-FFF2-40B4-BE49-F238E27FC236}">
                <a16:creationId xmlns:a16="http://schemas.microsoft.com/office/drawing/2014/main" id="{4674160B-A30C-4780-C9D8-0A593DEC10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8E8FAA-96F5-2EF7-10A4-52E54245CA53}"/>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2202004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464BB-808B-A784-F118-FC3FF6B636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A6CBF6-0DE9-9A34-5295-A39CE99E7869}"/>
              </a:ext>
            </a:extLst>
          </p:cNvPr>
          <p:cNvSpPr>
            <a:spLocks noGrp="1"/>
          </p:cNvSpPr>
          <p:nvPr>
            <p:ph type="dt" sz="half" idx="10"/>
          </p:nvPr>
        </p:nvSpPr>
        <p:spPr/>
        <p:txBody>
          <a:bodyPr/>
          <a:lstStyle/>
          <a:p>
            <a:fld id="{DAE856EC-134F-4749-B2EA-ACE3C82AE9BE}" type="datetimeFigureOut">
              <a:rPr lang="en-US" smtClean="0"/>
              <a:t>9/26/22</a:t>
            </a:fld>
            <a:endParaRPr lang="en-US"/>
          </a:p>
        </p:txBody>
      </p:sp>
      <p:sp>
        <p:nvSpPr>
          <p:cNvPr id="4" name="Footer Placeholder 3">
            <a:extLst>
              <a:ext uri="{FF2B5EF4-FFF2-40B4-BE49-F238E27FC236}">
                <a16:creationId xmlns:a16="http://schemas.microsoft.com/office/drawing/2014/main" id="{25AFBE69-D62F-4132-0270-6818351C82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A74548-A1EC-97F1-EF3C-78E831C223A7}"/>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3288449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35FA85-FC80-64D8-47A6-5346BEFFF17C}"/>
              </a:ext>
            </a:extLst>
          </p:cNvPr>
          <p:cNvSpPr>
            <a:spLocks noGrp="1"/>
          </p:cNvSpPr>
          <p:nvPr>
            <p:ph type="dt" sz="half" idx="10"/>
          </p:nvPr>
        </p:nvSpPr>
        <p:spPr/>
        <p:txBody>
          <a:bodyPr/>
          <a:lstStyle/>
          <a:p>
            <a:fld id="{DAE856EC-134F-4749-B2EA-ACE3C82AE9BE}" type="datetimeFigureOut">
              <a:rPr lang="en-US" smtClean="0"/>
              <a:t>9/26/22</a:t>
            </a:fld>
            <a:endParaRPr lang="en-US"/>
          </a:p>
        </p:txBody>
      </p:sp>
      <p:sp>
        <p:nvSpPr>
          <p:cNvPr id="3" name="Footer Placeholder 2">
            <a:extLst>
              <a:ext uri="{FF2B5EF4-FFF2-40B4-BE49-F238E27FC236}">
                <a16:creationId xmlns:a16="http://schemas.microsoft.com/office/drawing/2014/main" id="{B9814172-D8CA-9EF4-0236-6825931BFD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D98833-179A-7C1F-165C-1FE3E8797C4A}"/>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90642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080A5-6214-0EB3-240A-7DC1D54DA6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A84089-0E74-FA55-E4CC-BDFB2CB166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815B97-02CF-0120-44B0-1310747E50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705A31-DBE4-0C9E-3265-EE2B20656712}"/>
              </a:ext>
            </a:extLst>
          </p:cNvPr>
          <p:cNvSpPr>
            <a:spLocks noGrp="1"/>
          </p:cNvSpPr>
          <p:nvPr>
            <p:ph type="dt" sz="half" idx="10"/>
          </p:nvPr>
        </p:nvSpPr>
        <p:spPr/>
        <p:txBody>
          <a:bodyPr/>
          <a:lstStyle/>
          <a:p>
            <a:fld id="{DAE856EC-134F-4749-B2EA-ACE3C82AE9BE}" type="datetimeFigureOut">
              <a:rPr lang="en-US" smtClean="0"/>
              <a:t>9/26/22</a:t>
            </a:fld>
            <a:endParaRPr lang="en-US"/>
          </a:p>
        </p:txBody>
      </p:sp>
      <p:sp>
        <p:nvSpPr>
          <p:cNvPr id="6" name="Footer Placeholder 5">
            <a:extLst>
              <a:ext uri="{FF2B5EF4-FFF2-40B4-BE49-F238E27FC236}">
                <a16:creationId xmlns:a16="http://schemas.microsoft.com/office/drawing/2014/main" id="{7687729E-37E2-4D6C-B876-68DA8B5208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5C4C82-E125-5D52-2195-7A187B54409A}"/>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2671086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6C78-2E3B-6547-1731-07FCD98ABA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6B2814-772B-AA65-FD73-16900DF128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B81FC0-8773-2B53-2D45-41625970DF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F6ACAB-C0EA-7501-E9E3-94855912FF84}"/>
              </a:ext>
            </a:extLst>
          </p:cNvPr>
          <p:cNvSpPr>
            <a:spLocks noGrp="1"/>
          </p:cNvSpPr>
          <p:nvPr>
            <p:ph type="dt" sz="half" idx="10"/>
          </p:nvPr>
        </p:nvSpPr>
        <p:spPr/>
        <p:txBody>
          <a:bodyPr/>
          <a:lstStyle/>
          <a:p>
            <a:fld id="{DAE856EC-134F-4749-B2EA-ACE3C82AE9BE}" type="datetimeFigureOut">
              <a:rPr lang="en-US" smtClean="0"/>
              <a:t>9/26/22</a:t>
            </a:fld>
            <a:endParaRPr lang="en-US"/>
          </a:p>
        </p:txBody>
      </p:sp>
      <p:sp>
        <p:nvSpPr>
          <p:cNvPr id="6" name="Footer Placeholder 5">
            <a:extLst>
              <a:ext uri="{FF2B5EF4-FFF2-40B4-BE49-F238E27FC236}">
                <a16:creationId xmlns:a16="http://schemas.microsoft.com/office/drawing/2014/main" id="{1C8018BC-D9FA-23B8-EC26-7CF5D90483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9651AD-F7C0-0D68-77C0-D4D1B5F307B7}"/>
              </a:ext>
            </a:extLst>
          </p:cNvPr>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1516819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D4AF26-B451-05D8-92BD-902F72A40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F8D439-C06C-B066-9D9A-AF98D287FF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BD67BE-8989-553A-86F0-CAE432AE4F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E856EC-134F-4749-B2EA-ACE3C82AE9BE}" type="datetimeFigureOut">
              <a:rPr lang="en-US" smtClean="0"/>
              <a:t>9/26/22</a:t>
            </a:fld>
            <a:endParaRPr lang="en-US"/>
          </a:p>
        </p:txBody>
      </p:sp>
      <p:sp>
        <p:nvSpPr>
          <p:cNvPr id="5" name="Footer Placeholder 4">
            <a:extLst>
              <a:ext uri="{FF2B5EF4-FFF2-40B4-BE49-F238E27FC236}">
                <a16:creationId xmlns:a16="http://schemas.microsoft.com/office/drawing/2014/main" id="{E634FC08-8954-3101-ECEB-F583FECD08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E35C22-7007-1876-258D-E59BB2FBBB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78167C-29BA-0F4F-ADEA-B06CA75D9A86}" type="slidenum">
              <a:rPr lang="en-US" smtClean="0"/>
              <a:t>‹#›</a:t>
            </a:fld>
            <a:endParaRPr lang="en-US"/>
          </a:p>
        </p:txBody>
      </p:sp>
    </p:spTree>
    <p:extLst>
      <p:ext uri="{BB962C8B-B14F-4D97-AF65-F5344CB8AC3E}">
        <p14:creationId xmlns:p14="http://schemas.microsoft.com/office/powerpoint/2010/main" val="18662349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darkpatterns.org/"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darkpatterns.org/"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balsamiq.com/learn/articles/visual-hierarchy-and-alignment/" TargetMode="External"/><Relationship Id="rId2" Type="http://schemas.openxmlformats.org/officeDocument/2006/relationships/hyperlink" Target="https://www.toptal.com/designers/ui/gestalt-principles-of-design#:~:text=There%20are%20six%20individual%20principles,gestalt%2C%20such%20as%20common%20fate" TargetMode="External"/><Relationship Id="rId1" Type="http://schemas.openxmlformats.org/officeDocument/2006/relationships/slideLayout" Target="../slideLayouts/slideLayout2.xml"/><Relationship Id="rId4" Type="http://schemas.openxmlformats.org/officeDocument/2006/relationships/hyperlink" Target="https://www.interaction-design.org/literature/article/simplicity-in-design-4-ways-to-achieve-simplicity-in-your-designs"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19AC-00D8-134C-A11B-8CA9C53A9304}"/>
              </a:ext>
            </a:extLst>
          </p:cNvPr>
          <p:cNvSpPr>
            <a:spLocks noGrp="1"/>
          </p:cNvSpPr>
          <p:nvPr>
            <p:ph type="title"/>
          </p:nvPr>
        </p:nvSpPr>
        <p:spPr/>
        <p:txBody>
          <a:bodyPr>
            <a:normAutofit/>
          </a:bodyPr>
          <a:lstStyle/>
          <a:p>
            <a:r>
              <a:rPr lang="en-US" dirty="0"/>
              <a:t>User interface design</a:t>
            </a:r>
          </a:p>
        </p:txBody>
      </p:sp>
      <p:sp>
        <p:nvSpPr>
          <p:cNvPr id="8" name="TextBox 7">
            <a:extLst>
              <a:ext uri="{FF2B5EF4-FFF2-40B4-BE49-F238E27FC236}">
                <a16:creationId xmlns:a16="http://schemas.microsoft.com/office/drawing/2014/main" id="{02CF59E2-5870-6840-8E6F-913135309460}"/>
              </a:ext>
            </a:extLst>
          </p:cNvPr>
          <p:cNvSpPr txBox="1"/>
          <p:nvPr/>
        </p:nvSpPr>
        <p:spPr>
          <a:xfrm>
            <a:off x="10686361" y="6290631"/>
            <a:ext cx="602473" cy="369332"/>
          </a:xfrm>
          <a:prstGeom prst="rect">
            <a:avLst/>
          </a:prstGeom>
          <a:noFill/>
        </p:spPr>
        <p:txBody>
          <a:bodyPr wrap="none" rtlCol="0">
            <a:spAutoFit/>
          </a:bodyPr>
          <a:lstStyle/>
          <a:p>
            <a:r>
              <a:rPr lang="en-US" dirty="0" err="1"/>
              <a:t>xkcd</a:t>
            </a:r>
            <a:endParaRPr lang="en-US" dirty="0"/>
          </a:p>
        </p:txBody>
      </p:sp>
      <p:pic>
        <p:nvPicPr>
          <p:cNvPr id="1026" name="Picture 2" descr="xkcd: State Borders">
            <a:extLst>
              <a:ext uri="{FF2B5EF4-FFF2-40B4-BE49-F238E27FC236}">
                <a16:creationId xmlns:a16="http://schemas.microsoft.com/office/drawing/2014/main" id="{6EB1BA6F-525A-CB70-FCC4-4D698C2FAC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9108" y="1530751"/>
            <a:ext cx="7107897" cy="5129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385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354C7-AFA7-191F-999A-0FEF122510D1}"/>
              </a:ext>
            </a:extLst>
          </p:cNvPr>
          <p:cNvSpPr>
            <a:spLocks noGrp="1"/>
          </p:cNvSpPr>
          <p:nvPr>
            <p:ph type="title"/>
          </p:nvPr>
        </p:nvSpPr>
        <p:spPr/>
        <p:txBody>
          <a:bodyPr/>
          <a:lstStyle/>
          <a:p>
            <a:r>
              <a:rPr lang="en-US" dirty="0"/>
              <a:t>Reduction- understand your user’s main goal</a:t>
            </a:r>
          </a:p>
        </p:txBody>
      </p:sp>
      <p:sp>
        <p:nvSpPr>
          <p:cNvPr id="3" name="Content Placeholder 2">
            <a:extLst>
              <a:ext uri="{FF2B5EF4-FFF2-40B4-BE49-F238E27FC236}">
                <a16:creationId xmlns:a16="http://schemas.microsoft.com/office/drawing/2014/main" id="{0A161161-3AFA-9AD0-D4E0-D68549D6C030}"/>
              </a:ext>
            </a:extLst>
          </p:cNvPr>
          <p:cNvSpPr>
            <a:spLocks noGrp="1"/>
          </p:cNvSpPr>
          <p:nvPr>
            <p:ph idx="1"/>
          </p:nvPr>
        </p:nvSpPr>
        <p:spPr>
          <a:xfrm>
            <a:off x="838200" y="1825625"/>
            <a:ext cx="2925726" cy="4351338"/>
          </a:xfrm>
        </p:spPr>
        <p:txBody>
          <a:bodyPr/>
          <a:lstStyle/>
          <a:p>
            <a:r>
              <a:rPr lang="en-US" dirty="0"/>
              <a:t>Yahoo vs Google</a:t>
            </a:r>
          </a:p>
          <a:p>
            <a:r>
              <a:rPr lang="en-US" dirty="0"/>
              <a:t>Yahoo- what is included on main page? </a:t>
            </a:r>
          </a:p>
        </p:txBody>
      </p:sp>
      <p:pic>
        <p:nvPicPr>
          <p:cNvPr id="2050" name="Picture 2">
            <a:extLst>
              <a:ext uri="{FF2B5EF4-FFF2-40B4-BE49-F238E27FC236}">
                <a16:creationId xmlns:a16="http://schemas.microsoft.com/office/drawing/2014/main" id="{24C3C92C-8C85-67B4-7576-C4360EB59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515" y="1417638"/>
            <a:ext cx="7405285" cy="516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414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DA79A-3486-189D-DA85-43E88F24B11D}"/>
              </a:ext>
            </a:extLst>
          </p:cNvPr>
          <p:cNvSpPr>
            <a:spLocks noGrp="1"/>
          </p:cNvSpPr>
          <p:nvPr>
            <p:ph type="title"/>
          </p:nvPr>
        </p:nvSpPr>
        <p:spPr/>
        <p:txBody>
          <a:bodyPr/>
          <a:lstStyle/>
          <a:p>
            <a:r>
              <a:rPr lang="en-US" dirty="0"/>
              <a:t>Reduction- understand your user’s main goal</a:t>
            </a:r>
          </a:p>
        </p:txBody>
      </p:sp>
      <p:sp>
        <p:nvSpPr>
          <p:cNvPr id="3" name="Content Placeholder 2">
            <a:extLst>
              <a:ext uri="{FF2B5EF4-FFF2-40B4-BE49-F238E27FC236}">
                <a16:creationId xmlns:a16="http://schemas.microsoft.com/office/drawing/2014/main" id="{B55A16CB-65D7-CD6F-9598-6E314B2B2636}"/>
              </a:ext>
            </a:extLst>
          </p:cNvPr>
          <p:cNvSpPr>
            <a:spLocks noGrp="1"/>
          </p:cNvSpPr>
          <p:nvPr>
            <p:ph idx="1"/>
          </p:nvPr>
        </p:nvSpPr>
        <p:spPr>
          <a:xfrm>
            <a:off x="838200" y="1825625"/>
            <a:ext cx="3063949" cy="4351338"/>
          </a:xfrm>
        </p:spPr>
        <p:txBody>
          <a:bodyPr/>
          <a:lstStyle/>
          <a:p>
            <a:r>
              <a:rPr lang="en-US" dirty="0"/>
              <a:t>Yahoo vs Google</a:t>
            </a:r>
          </a:p>
          <a:p>
            <a:r>
              <a:rPr lang="en-US" dirty="0"/>
              <a:t>What is on Google’s main page?</a:t>
            </a:r>
          </a:p>
        </p:txBody>
      </p:sp>
      <p:pic>
        <p:nvPicPr>
          <p:cNvPr id="3074" name="Picture 2">
            <a:extLst>
              <a:ext uri="{FF2B5EF4-FFF2-40B4-BE49-F238E27FC236}">
                <a16:creationId xmlns:a16="http://schemas.microsoft.com/office/drawing/2014/main" id="{FBBF0982-4479-ADAB-DE6B-B78B1E5FC8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8958" y="1501003"/>
            <a:ext cx="6930656" cy="4081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262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17CFF-C685-E2B4-E98B-1028D3A64FE1}"/>
              </a:ext>
            </a:extLst>
          </p:cNvPr>
          <p:cNvSpPr>
            <a:spLocks noGrp="1"/>
          </p:cNvSpPr>
          <p:nvPr>
            <p:ph type="title"/>
          </p:nvPr>
        </p:nvSpPr>
        <p:spPr/>
        <p:txBody>
          <a:bodyPr/>
          <a:lstStyle/>
          <a:p>
            <a:r>
              <a:rPr lang="en-US" dirty="0"/>
              <a:t>Reduction- another example</a:t>
            </a:r>
          </a:p>
        </p:txBody>
      </p:sp>
      <p:sp>
        <p:nvSpPr>
          <p:cNvPr id="3" name="Content Placeholder 2">
            <a:extLst>
              <a:ext uri="{FF2B5EF4-FFF2-40B4-BE49-F238E27FC236}">
                <a16:creationId xmlns:a16="http://schemas.microsoft.com/office/drawing/2014/main" id="{32F4A062-2DBA-A044-E823-AB15EB9A5D9D}"/>
              </a:ext>
            </a:extLst>
          </p:cNvPr>
          <p:cNvSpPr>
            <a:spLocks noGrp="1"/>
          </p:cNvSpPr>
          <p:nvPr>
            <p:ph idx="1"/>
          </p:nvPr>
        </p:nvSpPr>
        <p:spPr>
          <a:xfrm>
            <a:off x="838200" y="1825625"/>
            <a:ext cx="3648740" cy="4351338"/>
          </a:xfrm>
        </p:spPr>
        <p:txBody>
          <a:bodyPr/>
          <a:lstStyle/>
          <a:p>
            <a:r>
              <a:rPr lang="en-US" dirty="0"/>
              <a:t>GoDaddy 2005 vs 2016</a:t>
            </a:r>
          </a:p>
        </p:txBody>
      </p:sp>
      <p:pic>
        <p:nvPicPr>
          <p:cNvPr id="4098" name="Picture 2">
            <a:extLst>
              <a:ext uri="{FF2B5EF4-FFF2-40B4-BE49-F238E27FC236}">
                <a16:creationId xmlns:a16="http://schemas.microsoft.com/office/drawing/2014/main" id="{17AB9351-DB65-B156-7853-8FF107C9F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5032" y="1369610"/>
            <a:ext cx="6395779" cy="5123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407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17CFF-C685-E2B4-E98B-1028D3A64FE1}"/>
              </a:ext>
            </a:extLst>
          </p:cNvPr>
          <p:cNvSpPr>
            <a:spLocks noGrp="1"/>
          </p:cNvSpPr>
          <p:nvPr>
            <p:ph type="title"/>
          </p:nvPr>
        </p:nvSpPr>
        <p:spPr/>
        <p:txBody>
          <a:bodyPr/>
          <a:lstStyle/>
          <a:p>
            <a:r>
              <a:rPr lang="en-US" dirty="0"/>
              <a:t>Reduction- another example</a:t>
            </a:r>
          </a:p>
        </p:txBody>
      </p:sp>
      <p:sp>
        <p:nvSpPr>
          <p:cNvPr id="3" name="Content Placeholder 2">
            <a:extLst>
              <a:ext uri="{FF2B5EF4-FFF2-40B4-BE49-F238E27FC236}">
                <a16:creationId xmlns:a16="http://schemas.microsoft.com/office/drawing/2014/main" id="{32F4A062-2DBA-A044-E823-AB15EB9A5D9D}"/>
              </a:ext>
            </a:extLst>
          </p:cNvPr>
          <p:cNvSpPr>
            <a:spLocks noGrp="1"/>
          </p:cNvSpPr>
          <p:nvPr>
            <p:ph idx="1"/>
          </p:nvPr>
        </p:nvSpPr>
        <p:spPr>
          <a:xfrm>
            <a:off x="482415" y="1911350"/>
            <a:ext cx="4095307" cy="4351338"/>
          </a:xfrm>
        </p:spPr>
        <p:txBody>
          <a:bodyPr/>
          <a:lstStyle/>
          <a:p>
            <a:r>
              <a:rPr lang="en-US" dirty="0"/>
              <a:t>GoDaddy 2005 vs 2016</a:t>
            </a:r>
          </a:p>
        </p:txBody>
      </p:sp>
      <p:pic>
        <p:nvPicPr>
          <p:cNvPr id="6146" name="Picture 2">
            <a:extLst>
              <a:ext uri="{FF2B5EF4-FFF2-40B4-BE49-F238E27FC236}">
                <a16:creationId xmlns:a16="http://schemas.microsoft.com/office/drawing/2014/main" id="{B0F65965-EBC7-90F4-9FAF-0A776D172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5168" y="1690688"/>
            <a:ext cx="6974417"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270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5254E-A283-DF23-32E5-4157DA36E0BE}"/>
              </a:ext>
            </a:extLst>
          </p:cNvPr>
          <p:cNvSpPr>
            <a:spLocks noGrp="1"/>
          </p:cNvSpPr>
          <p:nvPr>
            <p:ph type="title"/>
          </p:nvPr>
        </p:nvSpPr>
        <p:spPr/>
        <p:txBody>
          <a:bodyPr/>
          <a:lstStyle/>
          <a:p>
            <a:r>
              <a:rPr lang="en-US" dirty="0"/>
              <a:t>Return to the remote- how did it get this way?</a:t>
            </a:r>
          </a:p>
        </p:txBody>
      </p:sp>
      <p:sp>
        <p:nvSpPr>
          <p:cNvPr id="3" name="Content Placeholder 2">
            <a:extLst>
              <a:ext uri="{FF2B5EF4-FFF2-40B4-BE49-F238E27FC236}">
                <a16:creationId xmlns:a16="http://schemas.microsoft.com/office/drawing/2014/main" id="{71F7C1A1-D7C3-D743-E08D-4E173FA64CC1}"/>
              </a:ext>
            </a:extLst>
          </p:cNvPr>
          <p:cNvSpPr>
            <a:spLocks noGrp="1"/>
          </p:cNvSpPr>
          <p:nvPr>
            <p:ph idx="1"/>
          </p:nvPr>
        </p:nvSpPr>
        <p:spPr>
          <a:xfrm>
            <a:off x="838200" y="1825625"/>
            <a:ext cx="4201633" cy="4351338"/>
          </a:xfrm>
        </p:spPr>
        <p:txBody>
          <a:bodyPr>
            <a:normAutofit fontScale="92500" lnSpcReduction="20000"/>
          </a:bodyPr>
          <a:lstStyle/>
          <a:p>
            <a:r>
              <a:rPr lang="en-US" dirty="0"/>
              <a:t>Remotes evolved from the previous version</a:t>
            </a:r>
          </a:p>
          <a:p>
            <a:pPr lvl="1"/>
            <a:r>
              <a:rPr lang="en-US" dirty="0"/>
              <a:t>Always adding new buttons</a:t>
            </a:r>
          </a:p>
          <a:p>
            <a:pPr lvl="1"/>
            <a:r>
              <a:rPr lang="en-US" dirty="0"/>
              <a:t>Never taking away</a:t>
            </a:r>
          </a:p>
          <a:p>
            <a:r>
              <a:rPr lang="en-US" dirty="0"/>
              <a:t>Designed to operate without a visual interface on the screen</a:t>
            </a:r>
          </a:p>
          <a:p>
            <a:pPr lvl="1"/>
            <a:r>
              <a:rPr lang="en-US" dirty="0"/>
              <a:t>Everything needed a button</a:t>
            </a:r>
          </a:p>
          <a:p>
            <a:r>
              <a:rPr lang="en-US" dirty="0"/>
              <a:t>Designed for engineering simplicity, not usability</a:t>
            </a:r>
          </a:p>
          <a:p>
            <a:pPr lvl="1"/>
            <a:r>
              <a:rPr lang="en-US" dirty="0"/>
              <a:t>Easy to connect these buttons to operations in the TV </a:t>
            </a:r>
          </a:p>
        </p:txBody>
      </p:sp>
      <p:pic>
        <p:nvPicPr>
          <p:cNvPr id="7170" name="Picture 2" descr="A complicated remote control">
            <a:extLst>
              <a:ext uri="{FF2B5EF4-FFF2-40B4-BE49-F238E27FC236}">
                <a16:creationId xmlns:a16="http://schemas.microsoft.com/office/drawing/2014/main" id="{A54F7769-B386-C86F-0A82-6D10A790A8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9959" y="1116418"/>
            <a:ext cx="3863700" cy="551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20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1A036-DF8A-5809-5AF9-02E8D7DAFD12}"/>
              </a:ext>
            </a:extLst>
          </p:cNvPr>
          <p:cNvSpPr>
            <a:spLocks noGrp="1"/>
          </p:cNvSpPr>
          <p:nvPr>
            <p:ph type="title"/>
          </p:nvPr>
        </p:nvSpPr>
        <p:spPr/>
        <p:txBody>
          <a:bodyPr/>
          <a:lstStyle/>
          <a:p>
            <a:r>
              <a:rPr lang="en-US" dirty="0"/>
              <a:t>Remote- fixed! </a:t>
            </a:r>
          </a:p>
        </p:txBody>
      </p:sp>
      <p:sp>
        <p:nvSpPr>
          <p:cNvPr id="3" name="Content Placeholder 2">
            <a:extLst>
              <a:ext uri="{FF2B5EF4-FFF2-40B4-BE49-F238E27FC236}">
                <a16:creationId xmlns:a16="http://schemas.microsoft.com/office/drawing/2014/main" id="{D95F706F-22C2-83DF-8AD0-6CDC4423FED8}"/>
              </a:ext>
            </a:extLst>
          </p:cNvPr>
          <p:cNvSpPr>
            <a:spLocks noGrp="1"/>
          </p:cNvSpPr>
          <p:nvPr>
            <p:ph idx="1"/>
          </p:nvPr>
        </p:nvSpPr>
        <p:spPr/>
        <p:txBody>
          <a:bodyPr/>
          <a:lstStyle/>
          <a:p>
            <a:r>
              <a:rPr lang="en-US" dirty="0"/>
              <a:t>Reddit</a:t>
            </a:r>
          </a:p>
        </p:txBody>
      </p:sp>
      <p:pic>
        <p:nvPicPr>
          <p:cNvPr id="8194" name="Picture 2" descr="User simplifications">
            <a:extLst>
              <a:ext uri="{FF2B5EF4-FFF2-40B4-BE49-F238E27FC236}">
                <a16:creationId xmlns:a16="http://schemas.microsoft.com/office/drawing/2014/main" id="{998BA810-4C0E-2058-8C28-3EA1DF3B56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6100" y="1955800"/>
            <a:ext cx="6019800" cy="294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121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F6FDD-6385-78D7-FC6E-69E2CFD319D1}"/>
              </a:ext>
            </a:extLst>
          </p:cNvPr>
          <p:cNvSpPr>
            <a:spLocks noGrp="1"/>
          </p:cNvSpPr>
          <p:nvPr>
            <p:ph type="title"/>
          </p:nvPr>
        </p:nvSpPr>
        <p:spPr/>
        <p:txBody>
          <a:bodyPr/>
          <a:lstStyle/>
          <a:p>
            <a:r>
              <a:rPr lang="en-US" dirty="0"/>
              <a:t>How to achieve simplicity: Regularity</a:t>
            </a:r>
          </a:p>
        </p:txBody>
      </p:sp>
      <p:sp>
        <p:nvSpPr>
          <p:cNvPr id="3" name="Content Placeholder 2">
            <a:extLst>
              <a:ext uri="{FF2B5EF4-FFF2-40B4-BE49-F238E27FC236}">
                <a16:creationId xmlns:a16="http://schemas.microsoft.com/office/drawing/2014/main" id="{791E416A-4A24-0E04-081A-9374D9447276}"/>
              </a:ext>
            </a:extLst>
          </p:cNvPr>
          <p:cNvSpPr>
            <a:spLocks noGrp="1"/>
          </p:cNvSpPr>
          <p:nvPr>
            <p:ph idx="1"/>
          </p:nvPr>
        </p:nvSpPr>
        <p:spPr>
          <a:xfrm>
            <a:off x="838200" y="1825625"/>
            <a:ext cx="6306879" cy="4351338"/>
          </a:xfrm>
        </p:spPr>
        <p:txBody>
          <a:bodyPr/>
          <a:lstStyle/>
          <a:p>
            <a:r>
              <a:rPr lang="en-US" dirty="0"/>
              <a:t>Regularity: minimize the unnecessary differences</a:t>
            </a:r>
          </a:p>
          <a:p>
            <a:r>
              <a:rPr lang="en-US" dirty="0"/>
              <a:t>Use the same font, color, line width, dimensions, orientation for multiple elements</a:t>
            </a:r>
          </a:p>
          <a:p>
            <a:r>
              <a:rPr lang="en-US" dirty="0"/>
              <a:t>Irregularities in your design will be magnified in the user’s eyes and assigned meaning and significance. </a:t>
            </a:r>
          </a:p>
          <a:p>
            <a:pPr lvl="1"/>
            <a:r>
              <a:rPr lang="en-US" dirty="0"/>
              <a:t>Use a regular pattern</a:t>
            </a:r>
          </a:p>
          <a:p>
            <a:pPr lvl="1"/>
            <a:r>
              <a:rPr lang="en-US" dirty="0"/>
              <a:t>Limit inessential variation among elements</a:t>
            </a:r>
          </a:p>
        </p:txBody>
      </p:sp>
    </p:spTree>
    <p:extLst>
      <p:ext uri="{BB962C8B-B14F-4D97-AF65-F5344CB8AC3E}">
        <p14:creationId xmlns:p14="http://schemas.microsoft.com/office/powerpoint/2010/main" val="3448346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5B1B4-FFCE-A927-6B07-2DCBCB330D9A}"/>
              </a:ext>
            </a:extLst>
          </p:cNvPr>
          <p:cNvSpPr>
            <a:spLocks noGrp="1"/>
          </p:cNvSpPr>
          <p:nvPr>
            <p:ph type="title"/>
          </p:nvPr>
        </p:nvSpPr>
        <p:spPr/>
        <p:txBody>
          <a:bodyPr/>
          <a:lstStyle/>
          <a:p>
            <a:r>
              <a:rPr lang="en-US" dirty="0"/>
              <a:t>Regularity example: Pinterest regular column widths </a:t>
            </a:r>
          </a:p>
        </p:txBody>
      </p:sp>
      <p:sp>
        <p:nvSpPr>
          <p:cNvPr id="3" name="Content Placeholder 2">
            <a:extLst>
              <a:ext uri="{FF2B5EF4-FFF2-40B4-BE49-F238E27FC236}">
                <a16:creationId xmlns:a16="http://schemas.microsoft.com/office/drawing/2014/main" id="{1944864D-7225-55C9-CA54-8446A2413C71}"/>
              </a:ext>
            </a:extLst>
          </p:cNvPr>
          <p:cNvSpPr>
            <a:spLocks noGrp="1"/>
          </p:cNvSpPr>
          <p:nvPr>
            <p:ph idx="1"/>
          </p:nvPr>
        </p:nvSpPr>
        <p:spPr/>
        <p:txBody>
          <a:bodyPr/>
          <a:lstStyle/>
          <a:p>
            <a:endParaRPr lang="en-US"/>
          </a:p>
        </p:txBody>
      </p:sp>
      <p:pic>
        <p:nvPicPr>
          <p:cNvPr id="9218" name="Picture 2">
            <a:extLst>
              <a:ext uri="{FF2B5EF4-FFF2-40B4-BE49-F238E27FC236}">
                <a16:creationId xmlns:a16="http://schemas.microsoft.com/office/drawing/2014/main" id="{D58E9B88-B39D-F1E3-D8DF-E1D0CEA7D8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410" y="1893094"/>
            <a:ext cx="8128000" cy="421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039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28689-1FB6-6FC5-6E4E-F8B210A74FD9}"/>
              </a:ext>
            </a:extLst>
          </p:cNvPr>
          <p:cNvSpPr>
            <a:spLocks noGrp="1"/>
          </p:cNvSpPr>
          <p:nvPr>
            <p:ph type="title"/>
          </p:nvPr>
        </p:nvSpPr>
        <p:spPr/>
        <p:txBody>
          <a:bodyPr/>
          <a:lstStyle/>
          <a:p>
            <a:r>
              <a:rPr lang="en-US" dirty="0"/>
              <a:t>How to achieve simplicity: Double Duty</a:t>
            </a:r>
          </a:p>
        </p:txBody>
      </p:sp>
      <p:sp>
        <p:nvSpPr>
          <p:cNvPr id="3" name="Content Placeholder 2">
            <a:extLst>
              <a:ext uri="{FF2B5EF4-FFF2-40B4-BE49-F238E27FC236}">
                <a16:creationId xmlns:a16="http://schemas.microsoft.com/office/drawing/2014/main" id="{59F99DCB-93F8-7EF7-172C-36495AEBC299}"/>
              </a:ext>
            </a:extLst>
          </p:cNvPr>
          <p:cNvSpPr>
            <a:spLocks noGrp="1"/>
          </p:cNvSpPr>
          <p:nvPr>
            <p:ph idx="1"/>
          </p:nvPr>
        </p:nvSpPr>
        <p:spPr/>
        <p:txBody>
          <a:bodyPr/>
          <a:lstStyle/>
          <a:p>
            <a:r>
              <a:rPr lang="en-US" dirty="0"/>
              <a:t>Try to combine elements to make them serve multiple roles in the design. </a:t>
            </a:r>
          </a:p>
          <a:p>
            <a:r>
              <a:rPr lang="en-US" dirty="0"/>
              <a:t>Example:  a window’s title bar plays several roles</a:t>
            </a:r>
          </a:p>
          <a:p>
            <a:pPr lvl="1"/>
            <a:r>
              <a:rPr lang="en-US" dirty="0"/>
              <a:t> label, dragging handle, window activation indicator, and location for window control buttons.</a:t>
            </a:r>
          </a:p>
          <a:p>
            <a:r>
              <a:rPr lang="en-US" dirty="0"/>
              <a:t>The breadcrumbs pattern and the pagination pattern also do double duty</a:t>
            </a:r>
          </a:p>
          <a:p>
            <a:pPr marL="0" indent="0">
              <a:buNone/>
            </a:pPr>
            <a:endParaRPr lang="en-US" dirty="0"/>
          </a:p>
          <a:p>
            <a:endParaRPr lang="en-US" dirty="0"/>
          </a:p>
        </p:txBody>
      </p:sp>
      <p:pic>
        <p:nvPicPr>
          <p:cNvPr id="4" name="Picture 2" descr="Image result for breadcrumb">
            <a:extLst>
              <a:ext uri="{FF2B5EF4-FFF2-40B4-BE49-F238E27FC236}">
                <a16:creationId xmlns:a16="http://schemas.microsoft.com/office/drawing/2014/main" id="{07477B88-B4FE-BA47-571F-B644FF2C8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3173" y="4898075"/>
            <a:ext cx="6605025" cy="1874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911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E26AC-67AA-65B8-DF44-06BDBAAB2FE9}"/>
              </a:ext>
            </a:extLst>
          </p:cNvPr>
          <p:cNvSpPr>
            <a:spLocks noGrp="1"/>
          </p:cNvSpPr>
          <p:nvPr>
            <p:ph type="title"/>
          </p:nvPr>
        </p:nvSpPr>
        <p:spPr/>
        <p:txBody>
          <a:bodyPr/>
          <a:lstStyle/>
          <a:p>
            <a:r>
              <a:rPr lang="en-US" dirty="0"/>
              <a:t>But can simplicity go too far? </a:t>
            </a:r>
          </a:p>
        </p:txBody>
      </p:sp>
      <p:sp>
        <p:nvSpPr>
          <p:cNvPr id="3" name="Content Placeholder 2">
            <a:extLst>
              <a:ext uri="{FF2B5EF4-FFF2-40B4-BE49-F238E27FC236}">
                <a16:creationId xmlns:a16="http://schemas.microsoft.com/office/drawing/2014/main" id="{720ABBB1-0D5B-ADA3-6ACF-52119A71852A}"/>
              </a:ext>
            </a:extLst>
          </p:cNvPr>
          <p:cNvSpPr>
            <a:spLocks noGrp="1"/>
          </p:cNvSpPr>
          <p:nvPr>
            <p:ph idx="1"/>
          </p:nvPr>
        </p:nvSpPr>
        <p:spPr/>
        <p:txBody>
          <a:bodyPr/>
          <a:lstStyle/>
          <a:p>
            <a:r>
              <a:rPr lang="en-US" dirty="0"/>
              <a:t>Can anyone think of something they have used that is trying to be so simple, it is probably too simple? </a:t>
            </a:r>
          </a:p>
        </p:txBody>
      </p:sp>
    </p:spTree>
    <p:extLst>
      <p:ext uri="{BB962C8B-B14F-4D97-AF65-F5344CB8AC3E}">
        <p14:creationId xmlns:p14="http://schemas.microsoft.com/office/powerpoint/2010/main" val="1536283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FD31A-113F-4F49-8358-0AAB545C6B08}"/>
              </a:ext>
            </a:extLst>
          </p:cNvPr>
          <p:cNvSpPr>
            <a:spLocks noGrp="1"/>
          </p:cNvSpPr>
          <p:nvPr>
            <p:ph type="title"/>
          </p:nvPr>
        </p:nvSpPr>
        <p:spPr/>
        <p:txBody>
          <a:bodyPr/>
          <a:lstStyle/>
          <a:p>
            <a:r>
              <a:rPr lang="en-US" dirty="0"/>
              <a:t>UI Design: Monday Sept 26</a:t>
            </a:r>
          </a:p>
        </p:txBody>
      </p:sp>
      <p:sp>
        <p:nvSpPr>
          <p:cNvPr id="3" name="Content Placeholder 2">
            <a:extLst>
              <a:ext uri="{FF2B5EF4-FFF2-40B4-BE49-F238E27FC236}">
                <a16:creationId xmlns:a16="http://schemas.microsoft.com/office/drawing/2014/main" id="{1B0E574D-13A6-554C-9BD2-1B8FBDA8FE12}"/>
              </a:ext>
            </a:extLst>
          </p:cNvPr>
          <p:cNvSpPr>
            <a:spLocks noGrp="1"/>
          </p:cNvSpPr>
          <p:nvPr>
            <p:ph idx="1"/>
          </p:nvPr>
        </p:nvSpPr>
        <p:spPr/>
        <p:txBody>
          <a:bodyPr>
            <a:normAutofit/>
          </a:bodyPr>
          <a:lstStyle/>
          <a:p>
            <a:r>
              <a:rPr lang="en-US" dirty="0"/>
              <a:t>Dr. Jillian </a:t>
            </a:r>
            <a:r>
              <a:rPr lang="en-US" dirty="0" err="1"/>
              <a:t>Aurisano</a:t>
            </a:r>
            <a:endParaRPr lang="en-US" dirty="0"/>
          </a:p>
          <a:p>
            <a:endParaRPr lang="en-US" dirty="0"/>
          </a:p>
          <a:p>
            <a:r>
              <a:rPr lang="en-US" dirty="0"/>
              <a:t>Plan for today: </a:t>
            </a:r>
          </a:p>
          <a:p>
            <a:pPr lvl="1"/>
            <a:r>
              <a:rPr lang="en-US" dirty="0"/>
              <a:t>Announcements/Course logistics</a:t>
            </a:r>
          </a:p>
          <a:p>
            <a:pPr lvl="1"/>
            <a:r>
              <a:rPr lang="en-US" dirty="0"/>
              <a:t>Graphic Design - simplicity</a:t>
            </a:r>
          </a:p>
          <a:p>
            <a:pPr lvl="1"/>
            <a:endParaRPr lang="en-US" dirty="0"/>
          </a:p>
          <a:p>
            <a:pPr marL="457200" lvl="1" indent="0">
              <a:buNone/>
            </a:pPr>
            <a:endParaRPr lang="en-US" dirty="0"/>
          </a:p>
          <a:p>
            <a:pPr lvl="2"/>
            <a:endParaRPr lang="en-US" dirty="0"/>
          </a:p>
        </p:txBody>
      </p:sp>
    </p:spTree>
    <p:extLst>
      <p:ext uri="{BB962C8B-B14F-4D97-AF65-F5344CB8AC3E}">
        <p14:creationId xmlns:p14="http://schemas.microsoft.com/office/powerpoint/2010/main" val="2684135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7EA98-E3CA-77FE-003D-FAD2D7FBC359}"/>
              </a:ext>
            </a:extLst>
          </p:cNvPr>
          <p:cNvSpPr>
            <a:spLocks noGrp="1"/>
          </p:cNvSpPr>
          <p:nvPr>
            <p:ph type="title"/>
          </p:nvPr>
        </p:nvSpPr>
        <p:spPr/>
        <p:txBody>
          <a:bodyPr/>
          <a:lstStyle/>
          <a:p>
            <a:r>
              <a:rPr lang="en-US" dirty="0"/>
              <a:t>Example- overuse of hamburger menu</a:t>
            </a:r>
          </a:p>
        </p:txBody>
      </p:sp>
      <p:sp>
        <p:nvSpPr>
          <p:cNvPr id="3" name="Content Placeholder 2">
            <a:extLst>
              <a:ext uri="{FF2B5EF4-FFF2-40B4-BE49-F238E27FC236}">
                <a16:creationId xmlns:a16="http://schemas.microsoft.com/office/drawing/2014/main" id="{BF38FEDE-C5DE-F040-C844-77F29B07E7BE}"/>
              </a:ext>
            </a:extLst>
          </p:cNvPr>
          <p:cNvSpPr>
            <a:spLocks noGrp="1"/>
          </p:cNvSpPr>
          <p:nvPr>
            <p:ph idx="1"/>
          </p:nvPr>
        </p:nvSpPr>
        <p:spPr>
          <a:xfrm>
            <a:off x="838200" y="1825625"/>
            <a:ext cx="2744972" cy="4351338"/>
          </a:xfrm>
        </p:spPr>
        <p:txBody>
          <a:bodyPr/>
          <a:lstStyle/>
          <a:p>
            <a:r>
              <a:rPr lang="en-US" dirty="0"/>
              <a:t>Why a hamburger menu (three lines, upper right) here on this desktop site?</a:t>
            </a:r>
          </a:p>
          <a:p>
            <a:pPr lvl="1"/>
            <a:r>
              <a:rPr lang="en-US" dirty="0"/>
              <a:t>Well maybe there are lots of links? </a:t>
            </a:r>
          </a:p>
        </p:txBody>
      </p:sp>
      <p:pic>
        <p:nvPicPr>
          <p:cNvPr id="10242" name="Picture 2">
            <a:extLst>
              <a:ext uri="{FF2B5EF4-FFF2-40B4-BE49-F238E27FC236}">
                <a16:creationId xmlns:a16="http://schemas.microsoft.com/office/drawing/2014/main" id="{F2D19D22-DE86-3540-18DC-50D97A6F6A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0372" y="1422786"/>
            <a:ext cx="7644661" cy="5339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001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213B7-73DF-7F31-71A6-D5FE50425198}"/>
              </a:ext>
            </a:extLst>
          </p:cNvPr>
          <p:cNvSpPr>
            <a:spLocks noGrp="1"/>
          </p:cNvSpPr>
          <p:nvPr>
            <p:ph type="title"/>
          </p:nvPr>
        </p:nvSpPr>
        <p:spPr/>
        <p:txBody>
          <a:bodyPr/>
          <a:lstStyle/>
          <a:p>
            <a:r>
              <a:rPr lang="en-US" dirty="0"/>
              <a:t>Example- overuse of hamburger menu</a:t>
            </a:r>
          </a:p>
        </p:txBody>
      </p:sp>
      <p:sp>
        <p:nvSpPr>
          <p:cNvPr id="3" name="Content Placeholder 2">
            <a:extLst>
              <a:ext uri="{FF2B5EF4-FFF2-40B4-BE49-F238E27FC236}">
                <a16:creationId xmlns:a16="http://schemas.microsoft.com/office/drawing/2014/main" id="{36EF7071-FDA4-741F-6A5E-26D278A9379B}"/>
              </a:ext>
            </a:extLst>
          </p:cNvPr>
          <p:cNvSpPr>
            <a:spLocks noGrp="1"/>
          </p:cNvSpPr>
          <p:nvPr>
            <p:ph idx="1"/>
          </p:nvPr>
        </p:nvSpPr>
        <p:spPr>
          <a:xfrm>
            <a:off x="838200" y="1825625"/>
            <a:ext cx="3042684" cy="4351338"/>
          </a:xfrm>
        </p:spPr>
        <p:txBody>
          <a:bodyPr/>
          <a:lstStyle/>
          <a:p>
            <a:r>
              <a:rPr lang="en-US" dirty="0"/>
              <a:t>Too many links?</a:t>
            </a:r>
          </a:p>
          <a:p>
            <a:pPr lvl="1"/>
            <a:r>
              <a:rPr lang="en-US" dirty="0"/>
              <a:t>No just 5</a:t>
            </a:r>
          </a:p>
          <a:p>
            <a:r>
              <a:rPr lang="en-US" dirty="0"/>
              <a:t>Is this just a funny example of minimalism gone too far?</a:t>
            </a:r>
          </a:p>
        </p:txBody>
      </p:sp>
      <p:pic>
        <p:nvPicPr>
          <p:cNvPr id="11266" name="Picture 2">
            <a:extLst>
              <a:ext uri="{FF2B5EF4-FFF2-40B4-BE49-F238E27FC236}">
                <a16:creationId xmlns:a16="http://schemas.microsoft.com/office/drawing/2014/main" id="{3D517440-DDDA-7815-D12A-36494AE6D3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1401" y="1690688"/>
            <a:ext cx="7017697" cy="4901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47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B4A1D-A8F1-32E5-BFF5-26E3DF46B196}"/>
              </a:ext>
            </a:extLst>
          </p:cNvPr>
          <p:cNvSpPr>
            <a:spLocks noGrp="1"/>
          </p:cNvSpPr>
          <p:nvPr>
            <p:ph type="title"/>
          </p:nvPr>
        </p:nvSpPr>
        <p:spPr/>
        <p:txBody>
          <a:bodyPr/>
          <a:lstStyle/>
          <a:p>
            <a:r>
              <a:rPr lang="en-US" dirty="0"/>
              <a:t>The problem with hidden features</a:t>
            </a:r>
          </a:p>
        </p:txBody>
      </p:sp>
      <p:sp>
        <p:nvSpPr>
          <p:cNvPr id="3" name="Content Placeholder 2">
            <a:extLst>
              <a:ext uri="{FF2B5EF4-FFF2-40B4-BE49-F238E27FC236}">
                <a16:creationId xmlns:a16="http://schemas.microsoft.com/office/drawing/2014/main" id="{F7CD2F7B-D40C-7C06-4B58-25C06979BCDE}"/>
              </a:ext>
            </a:extLst>
          </p:cNvPr>
          <p:cNvSpPr>
            <a:spLocks noGrp="1"/>
          </p:cNvSpPr>
          <p:nvPr>
            <p:ph idx="1"/>
          </p:nvPr>
        </p:nvSpPr>
        <p:spPr>
          <a:xfrm>
            <a:off x="838200" y="1825625"/>
            <a:ext cx="10515600" cy="1427938"/>
          </a:xfrm>
        </p:spPr>
        <p:txBody>
          <a:bodyPr/>
          <a:lstStyle/>
          <a:p>
            <a:r>
              <a:rPr lang="en-US" dirty="0"/>
              <a:t>Example- a website (Smashing Magazine) moved the search button from a hidden position under ‘menu’, to displaying it at all times</a:t>
            </a:r>
          </a:p>
          <a:p>
            <a:r>
              <a:rPr lang="en-US" dirty="0"/>
              <a:t>Result: 80% increase in searches</a:t>
            </a:r>
          </a:p>
          <a:p>
            <a:endParaRPr lang="en-US" dirty="0"/>
          </a:p>
        </p:txBody>
      </p:sp>
      <p:pic>
        <p:nvPicPr>
          <p:cNvPr id="12290" name="Picture 2" descr="Image">
            <a:extLst>
              <a:ext uri="{FF2B5EF4-FFF2-40B4-BE49-F238E27FC236}">
                <a16:creationId xmlns:a16="http://schemas.microsoft.com/office/drawing/2014/main" id="{85A873E1-B91B-920F-4816-791C81CFE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532" y="3128183"/>
            <a:ext cx="9960935" cy="3729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117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A909-3AC3-873D-FA67-A79C79A2E037}"/>
              </a:ext>
            </a:extLst>
          </p:cNvPr>
          <p:cNvSpPr>
            <a:spLocks noGrp="1"/>
          </p:cNvSpPr>
          <p:nvPr>
            <p:ph type="title"/>
          </p:nvPr>
        </p:nvSpPr>
        <p:spPr/>
        <p:txBody>
          <a:bodyPr/>
          <a:lstStyle/>
          <a:p>
            <a:r>
              <a:rPr lang="en-US" dirty="0"/>
              <a:t>Icons without labels </a:t>
            </a:r>
          </a:p>
        </p:txBody>
      </p:sp>
      <p:sp>
        <p:nvSpPr>
          <p:cNvPr id="3" name="Content Placeholder 2">
            <a:extLst>
              <a:ext uri="{FF2B5EF4-FFF2-40B4-BE49-F238E27FC236}">
                <a16:creationId xmlns:a16="http://schemas.microsoft.com/office/drawing/2014/main" id="{FA541270-B5E1-E5F1-CB44-DF4F7813DDCF}"/>
              </a:ext>
            </a:extLst>
          </p:cNvPr>
          <p:cNvSpPr>
            <a:spLocks noGrp="1"/>
          </p:cNvSpPr>
          <p:nvPr>
            <p:ph idx="1"/>
          </p:nvPr>
        </p:nvSpPr>
        <p:spPr/>
        <p:txBody>
          <a:bodyPr/>
          <a:lstStyle/>
          <a:p>
            <a:r>
              <a:rPr lang="en-US" dirty="0"/>
              <a:t>Study</a:t>
            </a:r>
          </a:p>
          <a:p>
            <a:r>
              <a:rPr lang="en-US" dirty="0"/>
              <a:t>For icons with labels users were able to correctly predict what would happen when they clicked them 88% of the time</a:t>
            </a:r>
          </a:p>
          <a:p>
            <a:r>
              <a:rPr lang="en-US" dirty="0"/>
              <a:t>Icons without labels, this number dropped to 60%</a:t>
            </a:r>
          </a:p>
          <a:p>
            <a:r>
              <a:rPr lang="en-US" dirty="0"/>
              <a:t>For icons that are unlabeled and unique to the app (not used in other apps) this dropped to 34%</a:t>
            </a:r>
          </a:p>
        </p:txBody>
      </p:sp>
    </p:spTree>
    <p:extLst>
      <p:ext uri="{BB962C8B-B14F-4D97-AF65-F5344CB8AC3E}">
        <p14:creationId xmlns:p14="http://schemas.microsoft.com/office/powerpoint/2010/main" val="1879444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13D76-4BD9-2CD5-AF41-629DE09F2A32}"/>
              </a:ext>
            </a:extLst>
          </p:cNvPr>
          <p:cNvSpPr>
            <a:spLocks noGrp="1"/>
          </p:cNvSpPr>
          <p:nvPr>
            <p:ph type="title"/>
          </p:nvPr>
        </p:nvSpPr>
        <p:spPr/>
        <p:txBody>
          <a:bodyPr/>
          <a:lstStyle/>
          <a:p>
            <a:r>
              <a:rPr lang="en-US" dirty="0"/>
              <a:t>Which do we prefer- labels or none?</a:t>
            </a:r>
          </a:p>
        </p:txBody>
      </p:sp>
      <p:pic>
        <p:nvPicPr>
          <p:cNvPr id="7" name="Picture 6">
            <a:extLst>
              <a:ext uri="{FF2B5EF4-FFF2-40B4-BE49-F238E27FC236}">
                <a16:creationId xmlns:a16="http://schemas.microsoft.com/office/drawing/2014/main" id="{80BE5BA5-BED4-97F3-9A65-53BD7C5B2D97}"/>
              </a:ext>
            </a:extLst>
          </p:cNvPr>
          <p:cNvPicPr>
            <a:picLocks noChangeAspect="1"/>
          </p:cNvPicPr>
          <p:nvPr/>
        </p:nvPicPr>
        <p:blipFill>
          <a:blip r:embed="rId2"/>
          <a:stretch>
            <a:fillRect/>
          </a:stretch>
        </p:blipFill>
        <p:spPr>
          <a:xfrm>
            <a:off x="602390" y="1858621"/>
            <a:ext cx="10987220" cy="3140757"/>
          </a:xfrm>
          <a:prstGeom prst="rect">
            <a:avLst/>
          </a:prstGeom>
        </p:spPr>
      </p:pic>
      <p:sp>
        <p:nvSpPr>
          <p:cNvPr id="8" name="TextBox 7">
            <a:extLst>
              <a:ext uri="{FF2B5EF4-FFF2-40B4-BE49-F238E27FC236}">
                <a16:creationId xmlns:a16="http://schemas.microsoft.com/office/drawing/2014/main" id="{F1DC906A-23D3-E2C9-BFBF-2D05AE42234C}"/>
              </a:ext>
            </a:extLst>
          </p:cNvPr>
          <p:cNvSpPr txBox="1"/>
          <p:nvPr/>
        </p:nvSpPr>
        <p:spPr>
          <a:xfrm>
            <a:off x="602390" y="5177831"/>
            <a:ext cx="2577565" cy="923330"/>
          </a:xfrm>
          <a:prstGeom prst="rect">
            <a:avLst/>
          </a:prstGeom>
          <a:noFill/>
        </p:spPr>
        <p:txBody>
          <a:bodyPr wrap="none" rtlCol="0">
            <a:spAutoFit/>
          </a:bodyPr>
          <a:lstStyle/>
          <a:p>
            <a:r>
              <a:rPr lang="en-US" dirty="0" err="1"/>
              <a:t>Youtube</a:t>
            </a:r>
            <a:r>
              <a:rPr lang="en-US" dirty="0"/>
              <a:t> </a:t>
            </a:r>
            <a:r>
              <a:rPr lang="en-US" dirty="0" err="1"/>
              <a:t>Ipad</a:t>
            </a:r>
            <a:r>
              <a:rPr lang="en-US" dirty="0"/>
              <a:t> app</a:t>
            </a:r>
          </a:p>
          <a:p>
            <a:endParaRPr lang="en-US" dirty="0"/>
          </a:p>
          <a:p>
            <a:r>
              <a:rPr lang="en-US" dirty="0"/>
              <a:t>There is room for labels!  </a:t>
            </a:r>
          </a:p>
        </p:txBody>
      </p:sp>
    </p:spTree>
    <p:extLst>
      <p:ext uri="{BB962C8B-B14F-4D97-AF65-F5344CB8AC3E}">
        <p14:creationId xmlns:p14="http://schemas.microsoft.com/office/powerpoint/2010/main" val="467111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259FD-F205-10D1-DC04-E7021EFC515B}"/>
              </a:ext>
            </a:extLst>
          </p:cNvPr>
          <p:cNvSpPr>
            <a:spLocks noGrp="1"/>
          </p:cNvSpPr>
          <p:nvPr>
            <p:ph type="title"/>
          </p:nvPr>
        </p:nvSpPr>
        <p:spPr/>
        <p:txBody>
          <a:bodyPr/>
          <a:lstStyle/>
          <a:p>
            <a:r>
              <a:rPr lang="en-US" dirty="0"/>
              <a:t>Which do we prefer- </a:t>
            </a:r>
            <a:br>
              <a:rPr lang="en-US" dirty="0"/>
            </a:br>
            <a:r>
              <a:rPr lang="en-US" dirty="0"/>
              <a:t>timer app</a:t>
            </a:r>
          </a:p>
        </p:txBody>
      </p:sp>
      <p:pic>
        <p:nvPicPr>
          <p:cNvPr id="5" name="Picture 4">
            <a:extLst>
              <a:ext uri="{FF2B5EF4-FFF2-40B4-BE49-F238E27FC236}">
                <a16:creationId xmlns:a16="http://schemas.microsoft.com/office/drawing/2014/main" id="{3172A3B3-3758-3D9A-9A49-51314E98C76D}"/>
              </a:ext>
            </a:extLst>
          </p:cNvPr>
          <p:cNvPicPr>
            <a:picLocks noChangeAspect="1"/>
          </p:cNvPicPr>
          <p:nvPr/>
        </p:nvPicPr>
        <p:blipFill>
          <a:blip r:embed="rId2"/>
          <a:stretch>
            <a:fillRect/>
          </a:stretch>
        </p:blipFill>
        <p:spPr>
          <a:xfrm>
            <a:off x="5933972" y="501200"/>
            <a:ext cx="6021936" cy="5991675"/>
          </a:xfrm>
          <a:prstGeom prst="rect">
            <a:avLst/>
          </a:prstGeom>
        </p:spPr>
      </p:pic>
    </p:spTree>
    <p:extLst>
      <p:ext uri="{BB962C8B-B14F-4D97-AF65-F5344CB8AC3E}">
        <p14:creationId xmlns:p14="http://schemas.microsoft.com/office/powerpoint/2010/main" val="303306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53B1A-2E8A-DB0C-A678-D6BA49EA73C1}"/>
              </a:ext>
            </a:extLst>
          </p:cNvPr>
          <p:cNvSpPr>
            <a:spLocks noGrp="1"/>
          </p:cNvSpPr>
          <p:nvPr>
            <p:ph type="title"/>
          </p:nvPr>
        </p:nvSpPr>
        <p:spPr/>
        <p:txBody>
          <a:bodyPr/>
          <a:lstStyle/>
          <a:p>
            <a:r>
              <a:rPr lang="en-US" dirty="0"/>
              <a:t>Drop downs vs visible menu</a:t>
            </a:r>
          </a:p>
        </p:txBody>
      </p:sp>
      <p:pic>
        <p:nvPicPr>
          <p:cNvPr id="7" name="Picture 6">
            <a:extLst>
              <a:ext uri="{FF2B5EF4-FFF2-40B4-BE49-F238E27FC236}">
                <a16:creationId xmlns:a16="http://schemas.microsoft.com/office/drawing/2014/main" id="{FA80BC3C-B722-3D6F-D9F3-62DF8B2C5930}"/>
              </a:ext>
            </a:extLst>
          </p:cNvPr>
          <p:cNvPicPr>
            <a:picLocks noChangeAspect="1"/>
          </p:cNvPicPr>
          <p:nvPr/>
        </p:nvPicPr>
        <p:blipFill>
          <a:blip r:embed="rId2"/>
          <a:stretch>
            <a:fillRect/>
          </a:stretch>
        </p:blipFill>
        <p:spPr>
          <a:xfrm>
            <a:off x="2039679" y="2004040"/>
            <a:ext cx="7772400" cy="3226701"/>
          </a:xfrm>
          <a:prstGeom prst="rect">
            <a:avLst/>
          </a:prstGeom>
        </p:spPr>
      </p:pic>
    </p:spTree>
    <p:extLst>
      <p:ext uri="{BB962C8B-B14F-4D97-AF65-F5344CB8AC3E}">
        <p14:creationId xmlns:p14="http://schemas.microsoft.com/office/powerpoint/2010/main" val="3955460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E3281-2167-14D3-4D2F-4C8C3B9C7AE0}"/>
              </a:ext>
            </a:extLst>
          </p:cNvPr>
          <p:cNvSpPr>
            <a:spLocks noGrp="1"/>
          </p:cNvSpPr>
          <p:nvPr>
            <p:ph type="title"/>
          </p:nvPr>
        </p:nvSpPr>
        <p:spPr/>
        <p:txBody>
          <a:bodyPr/>
          <a:lstStyle/>
          <a:p>
            <a:r>
              <a:rPr lang="en-US" dirty="0"/>
              <a:t>Which do we prefer?</a:t>
            </a:r>
          </a:p>
        </p:txBody>
      </p:sp>
      <p:pic>
        <p:nvPicPr>
          <p:cNvPr id="7" name="Picture 6">
            <a:extLst>
              <a:ext uri="{FF2B5EF4-FFF2-40B4-BE49-F238E27FC236}">
                <a16:creationId xmlns:a16="http://schemas.microsoft.com/office/drawing/2014/main" id="{1D43CD1A-0FD7-40CA-33A3-B837CF631CDE}"/>
              </a:ext>
            </a:extLst>
          </p:cNvPr>
          <p:cNvPicPr>
            <a:picLocks noChangeAspect="1"/>
          </p:cNvPicPr>
          <p:nvPr/>
        </p:nvPicPr>
        <p:blipFill>
          <a:blip r:embed="rId2"/>
          <a:stretch>
            <a:fillRect/>
          </a:stretch>
        </p:blipFill>
        <p:spPr>
          <a:xfrm>
            <a:off x="4012462" y="1766333"/>
            <a:ext cx="7772400" cy="3604235"/>
          </a:xfrm>
          <a:prstGeom prst="rect">
            <a:avLst/>
          </a:prstGeom>
        </p:spPr>
      </p:pic>
      <p:sp>
        <p:nvSpPr>
          <p:cNvPr id="8" name="TextBox 7">
            <a:extLst>
              <a:ext uri="{FF2B5EF4-FFF2-40B4-BE49-F238E27FC236}">
                <a16:creationId xmlns:a16="http://schemas.microsoft.com/office/drawing/2014/main" id="{F18D8785-9BF0-0025-3B9B-A4990BCB084D}"/>
              </a:ext>
            </a:extLst>
          </p:cNvPr>
          <p:cNvSpPr txBox="1"/>
          <p:nvPr/>
        </p:nvSpPr>
        <p:spPr>
          <a:xfrm>
            <a:off x="202018" y="1766333"/>
            <a:ext cx="3359889" cy="2031325"/>
          </a:xfrm>
          <a:prstGeom prst="rect">
            <a:avLst/>
          </a:prstGeom>
          <a:noFill/>
        </p:spPr>
        <p:txBody>
          <a:bodyPr wrap="square" rtlCol="0">
            <a:spAutoFit/>
          </a:bodyPr>
          <a:lstStyle/>
          <a:p>
            <a:r>
              <a:rPr lang="en-US" dirty="0"/>
              <a:t>Trade-offs</a:t>
            </a:r>
          </a:p>
          <a:p>
            <a:endParaRPr lang="en-US" dirty="0"/>
          </a:p>
          <a:p>
            <a:r>
              <a:rPr lang="en-US" dirty="0"/>
              <a:t>What can go wrong with the option on the left?</a:t>
            </a:r>
          </a:p>
          <a:p>
            <a:endParaRPr lang="en-US" dirty="0"/>
          </a:p>
          <a:p>
            <a:r>
              <a:rPr lang="en-US" dirty="0"/>
              <a:t>But the option on the right takes up more space….</a:t>
            </a:r>
          </a:p>
        </p:txBody>
      </p:sp>
    </p:spTree>
    <p:extLst>
      <p:ext uri="{BB962C8B-B14F-4D97-AF65-F5344CB8AC3E}">
        <p14:creationId xmlns:p14="http://schemas.microsoft.com/office/powerpoint/2010/main" val="1837350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B9C14-C838-0F35-AEDC-AA7AE122FB68}"/>
              </a:ext>
            </a:extLst>
          </p:cNvPr>
          <p:cNvSpPr>
            <a:spLocks noGrp="1"/>
          </p:cNvSpPr>
          <p:nvPr>
            <p:ph type="title"/>
          </p:nvPr>
        </p:nvSpPr>
        <p:spPr/>
        <p:txBody>
          <a:bodyPr/>
          <a:lstStyle/>
          <a:p>
            <a:r>
              <a:rPr lang="en-US" dirty="0"/>
              <a:t>Another- too much simplicity example</a:t>
            </a:r>
          </a:p>
        </p:txBody>
      </p:sp>
      <p:sp>
        <p:nvSpPr>
          <p:cNvPr id="3" name="Content Placeholder 2">
            <a:extLst>
              <a:ext uri="{FF2B5EF4-FFF2-40B4-BE49-F238E27FC236}">
                <a16:creationId xmlns:a16="http://schemas.microsoft.com/office/drawing/2014/main" id="{A2B44A24-0BB1-8817-5B4B-E1D0667324E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880631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D38F9-091D-5B9E-B316-49112C40AA40}"/>
              </a:ext>
            </a:extLst>
          </p:cNvPr>
          <p:cNvSpPr>
            <a:spLocks noGrp="1"/>
          </p:cNvSpPr>
          <p:nvPr>
            <p:ph type="title"/>
          </p:nvPr>
        </p:nvSpPr>
        <p:spPr/>
        <p:txBody>
          <a:bodyPr/>
          <a:lstStyle/>
          <a:p>
            <a:r>
              <a:rPr lang="en-US" dirty="0"/>
              <a:t>So how can we handle all the features we have</a:t>
            </a:r>
          </a:p>
        </p:txBody>
      </p:sp>
      <p:sp>
        <p:nvSpPr>
          <p:cNvPr id="3" name="Content Placeholder 2">
            <a:extLst>
              <a:ext uri="{FF2B5EF4-FFF2-40B4-BE49-F238E27FC236}">
                <a16:creationId xmlns:a16="http://schemas.microsoft.com/office/drawing/2014/main" id="{29E0ACD9-CAD1-4DC0-1136-13268FEF1F11}"/>
              </a:ext>
            </a:extLst>
          </p:cNvPr>
          <p:cNvSpPr>
            <a:spLocks noGrp="1"/>
          </p:cNvSpPr>
          <p:nvPr>
            <p:ph idx="1"/>
          </p:nvPr>
        </p:nvSpPr>
        <p:spPr/>
        <p:txBody>
          <a:bodyPr/>
          <a:lstStyle/>
          <a:p>
            <a:r>
              <a:rPr lang="en-US" dirty="0"/>
              <a:t>Simplicity is in tension with having a robust application with lots of features</a:t>
            </a:r>
          </a:p>
          <a:p>
            <a:r>
              <a:rPr lang="en-US" dirty="0"/>
              <a:t>How can this be addressed? </a:t>
            </a:r>
          </a:p>
        </p:txBody>
      </p:sp>
    </p:spTree>
    <p:extLst>
      <p:ext uri="{BB962C8B-B14F-4D97-AF65-F5344CB8AC3E}">
        <p14:creationId xmlns:p14="http://schemas.microsoft.com/office/powerpoint/2010/main" val="3823328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C8DF7-1038-A25E-C130-021FE6112C05}"/>
              </a:ext>
            </a:extLst>
          </p:cNvPr>
          <p:cNvSpPr>
            <a:spLocks noGrp="1"/>
          </p:cNvSpPr>
          <p:nvPr>
            <p:ph type="title"/>
          </p:nvPr>
        </p:nvSpPr>
        <p:spPr/>
        <p:txBody>
          <a:bodyPr/>
          <a:lstStyle/>
          <a:p>
            <a:r>
              <a:rPr lang="en-US" dirty="0"/>
              <a:t>Today: Graphic design</a:t>
            </a:r>
          </a:p>
        </p:txBody>
      </p:sp>
      <p:sp>
        <p:nvSpPr>
          <p:cNvPr id="3" name="Content Placeholder 2">
            <a:extLst>
              <a:ext uri="{FF2B5EF4-FFF2-40B4-BE49-F238E27FC236}">
                <a16:creationId xmlns:a16="http://schemas.microsoft.com/office/drawing/2014/main" id="{246D6E13-B764-CA4A-4E5C-741D53260E16}"/>
              </a:ext>
            </a:extLst>
          </p:cNvPr>
          <p:cNvSpPr>
            <a:spLocks noGrp="1"/>
          </p:cNvSpPr>
          <p:nvPr>
            <p:ph idx="1"/>
          </p:nvPr>
        </p:nvSpPr>
        <p:spPr/>
        <p:txBody>
          <a:bodyPr/>
          <a:lstStyle/>
          <a:p>
            <a:r>
              <a:rPr lang="en-US" dirty="0"/>
              <a:t>Simplicity</a:t>
            </a:r>
          </a:p>
          <a:p>
            <a:r>
              <a:rPr lang="en-US" dirty="0"/>
              <a:t>Layout</a:t>
            </a:r>
          </a:p>
          <a:p>
            <a:pPr lvl="1"/>
            <a:r>
              <a:rPr lang="en-US" dirty="0"/>
              <a:t>Grouping and Hierarchy</a:t>
            </a:r>
          </a:p>
          <a:p>
            <a:pPr lvl="1"/>
            <a:r>
              <a:rPr lang="en-US" dirty="0"/>
              <a:t>Balance and Symmetry</a:t>
            </a:r>
          </a:p>
          <a:p>
            <a:pPr lvl="1"/>
            <a:r>
              <a:rPr lang="en-US" dirty="0"/>
              <a:t>Alignment and Grids</a:t>
            </a:r>
          </a:p>
          <a:p>
            <a:r>
              <a:rPr lang="en-US" dirty="0"/>
              <a:t>Color	</a:t>
            </a:r>
          </a:p>
        </p:txBody>
      </p:sp>
    </p:spTree>
    <p:extLst>
      <p:ext uri="{BB962C8B-B14F-4D97-AF65-F5344CB8AC3E}">
        <p14:creationId xmlns:p14="http://schemas.microsoft.com/office/powerpoint/2010/main" val="3061791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3D6D9-DFE8-18C2-592F-D65AE482D504}"/>
              </a:ext>
            </a:extLst>
          </p:cNvPr>
          <p:cNvSpPr>
            <a:spLocks noGrp="1"/>
          </p:cNvSpPr>
          <p:nvPr>
            <p:ph type="title"/>
          </p:nvPr>
        </p:nvSpPr>
        <p:spPr/>
        <p:txBody>
          <a:bodyPr/>
          <a:lstStyle/>
          <a:p>
            <a:r>
              <a:rPr lang="en-US" dirty="0"/>
              <a:t>Let’s look at news websites</a:t>
            </a:r>
          </a:p>
        </p:txBody>
      </p:sp>
      <p:sp>
        <p:nvSpPr>
          <p:cNvPr id="3" name="Content Placeholder 2">
            <a:extLst>
              <a:ext uri="{FF2B5EF4-FFF2-40B4-BE49-F238E27FC236}">
                <a16:creationId xmlns:a16="http://schemas.microsoft.com/office/drawing/2014/main" id="{148B432C-2165-5443-BB6A-FF3C511F700E}"/>
              </a:ext>
            </a:extLst>
          </p:cNvPr>
          <p:cNvSpPr>
            <a:spLocks noGrp="1"/>
          </p:cNvSpPr>
          <p:nvPr>
            <p:ph idx="1"/>
          </p:nvPr>
        </p:nvSpPr>
        <p:spPr>
          <a:xfrm>
            <a:off x="265814" y="1825625"/>
            <a:ext cx="7010400" cy="2161584"/>
          </a:xfrm>
        </p:spPr>
        <p:txBody>
          <a:bodyPr>
            <a:normAutofit fontScale="77500" lnSpcReduction="20000"/>
          </a:bodyPr>
          <a:lstStyle/>
          <a:p>
            <a:r>
              <a:rPr lang="en-US" dirty="0"/>
              <a:t>News websites have LOTS of information</a:t>
            </a:r>
          </a:p>
          <a:p>
            <a:r>
              <a:rPr lang="en-US" dirty="0"/>
              <a:t>How do they manage? </a:t>
            </a:r>
          </a:p>
          <a:p>
            <a:r>
              <a:rPr lang="en-US" dirty="0"/>
              <a:t>One approach: menus</a:t>
            </a:r>
          </a:p>
          <a:p>
            <a:r>
              <a:rPr lang="en-US" dirty="0"/>
              <a:t>Prioritized set of news content at the top</a:t>
            </a:r>
          </a:p>
          <a:p>
            <a:r>
              <a:rPr lang="en-US" dirty="0"/>
              <a:t>Hamburger menu for everything else </a:t>
            </a:r>
          </a:p>
          <a:p>
            <a:r>
              <a:rPr lang="en-US" dirty="0"/>
              <a:t>Or ‘more’ menu</a:t>
            </a:r>
          </a:p>
        </p:txBody>
      </p:sp>
      <p:pic>
        <p:nvPicPr>
          <p:cNvPr id="13318" name="Picture 6">
            <a:extLst>
              <a:ext uri="{FF2B5EF4-FFF2-40B4-BE49-F238E27FC236}">
                <a16:creationId xmlns:a16="http://schemas.microsoft.com/office/drawing/2014/main" id="{A578491B-0E68-AF3F-5330-703535143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57663"/>
            <a:ext cx="12192000" cy="2700337"/>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BEFD8297-EF6B-B616-9B83-393E50FEDF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6214" y="228600"/>
            <a:ext cx="4756150" cy="339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583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6251C-4C53-F38D-6D8C-EF6FF9F40E99}"/>
              </a:ext>
            </a:extLst>
          </p:cNvPr>
          <p:cNvSpPr>
            <a:spLocks noGrp="1"/>
          </p:cNvSpPr>
          <p:nvPr>
            <p:ph type="title"/>
          </p:nvPr>
        </p:nvSpPr>
        <p:spPr/>
        <p:txBody>
          <a:bodyPr/>
          <a:lstStyle/>
          <a:p>
            <a:r>
              <a:rPr lang="en-US" dirty="0"/>
              <a:t>Menu</a:t>
            </a:r>
          </a:p>
        </p:txBody>
      </p:sp>
      <p:pic>
        <p:nvPicPr>
          <p:cNvPr id="14338" name="Picture 2">
            <a:extLst>
              <a:ext uri="{FF2B5EF4-FFF2-40B4-BE49-F238E27FC236}">
                <a16:creationId xmlns:a16="http://schemas.microsoft.com/office/drawing/2014/main" id="{7EB51BB3-D2C2-4E6F-F58C-4F3306A435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898" y="1798936"/>
            <a:ext cx="9363738" cy="4823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864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9369B-69A3-AE2D-214D-1B9C26E48FE1}"/>
              </a:ext>
            </a:extLst>
          </p:cNvPr>
          <p:cNvSpPr>
            <a:spLocks noGrp="1"/>
          </p:cNvSpPr>
          <p:nvPr>
            <p:ph type="title"/>
          </p:nvPr>
        </p:nvSpPr>
        <p:spPr/>
        <p:txBody>
          <a:bodyPr/>
          <a:lstStyle/>
          <a:p>
            <a:endParaRPr lang="en-US"/>
          </a:p>
        </p:txBody>
      </p:sp>
      <p:pic>
        <p:nvPicPr>
          <p:cNvPr id="4" name="Content Placeholder 4">
            <a:extLst>
              <a:ext uri="{FF2B5EF4-FFF2-40B4-BE49-F238E27FC236}">
                <a16:creationId xmlns:a16="http://schemas.microsoft.com/office/drawing/2014/main" id="{DCCFFBB7-3574-8151-1AE6-E10A257624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9187" y="989610"/>
            <a:ext cx="5955657" cy="5731187"/>
          </a:xfrm>
        </p:spPr>
      </p:pic>
      <p:pic>
        <p:nvPicPr>
          <p:cNvPr id="5" name="Picture 2" descr="Image result for canvas LMS UI">
            <a:extLst>
              <a:ext uri="{FF2B5EF4-FFF2-40B4-BE49-F238E27FC236}">
                <a16:creationId xmlns:a16="http://schemas.microsoft.com/office/drawing/2014/main" id="{4DFC3A8E-66CA-CD15-2406-0C98B37D99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8909" y="1111013"/>
            <a:ext cx="5865086" cy="4170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80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EE077-EF0E-FE7B-93A2-1F30981B550F}"/>
              </a:ext>
            </a:extLst>
          </p:cNvPr>
          <p:cNvSpPr>
            <a:spLocks noGrp="1"/>
          </p:cNvSpPr>
          <p:nvPr>
            <p:ph type="title"/>
          </p:nvPr>
        </p:nvSpPr>
        <p:spPr/>
        <p:txBody>
          <a:bodyPr/>
          <a:lstStyle/>
          <a:p>
            <a:r>
              <a:rPr lang="en-US" dirty="0"/>
              <a:t>Let’s try to make a complex page, more simple</a:t>
            </a:r>
          </a:p>
        </p:txBody>
      </p:sp>
      <p:sp>
        <p:nvSpPr>
          <p:cNvPr id="3" name="Content Placeholder 2">
            <a:extLst>
              <a:ext uri="{FF2B5EF4-FFF2-40B4-BE49-F238E27FC236}">
                <a16:creationId xmlns:a16="http://schemas.microsoft.com/office/drawing/2014/main" id="{23C5A09A-128D-CA86-512D-F662AE583C51}"/>
              </a:ext>
            </a:extLst>
          </p:cNvPr>
          <p:cNvSpPr>
            <a:spLocks noGrp="1"/>
          </p:cNvSpPr>
          <p:nvPr>
            <p:ph idx="1"/>
          </p:nvPr>
        </p:nvSpPr>
        <p:spPr>
          <a:xfrm>
            <a:off x="364864" y="1759933"/>
            <a:ext cx="3142129" cy="4661236"/>
          </a:xfrm>
        </p:spPr>
        <p:txBody>
          <a:bodyPr>
            <a:normAutofit fontScale="92500" lnSpcReduction="10000"/>
          </a:bodyPr>
          <a:lstStyle/>
          <a:p>
            <a:r>
              <a:rPr lang="en-US" dirty="0"/>
              <a:t>Canvas</a:t>
            </a:r>
          </a:p>
          <a:p>
            <a:pPr lvl="1"/>
            <a:r>
              <a:rPr lang="en-US" dirty="0"/>
              <a:t>Canvas has lots of features</a:t>
            </a:r>
          </a:p>
          <a:p>
            <a:pPr lvl="1"/>
            <a:r>
              <a:rPr lang="en-US" dirty="0"/>
              <a:t>I have used very few of them </a:t>
            </a:r>
          </a:p>
          <a:p>
            <a:pPr lvl="1"/>
            <a:r>
              <a:rPr lang="en-US" dirty="0"/>
              <a:t>What about you? </a:t>
            </a:r>
          </a:p>
          <a:p>
            <a:pPr lvl="1"/>
            <a:r>
              <a:rPr lang="en-US" dirty="0"/>
              <a:t>Can you make it simpler? </a:t>
            </a:r>
          </a:p>
          <a:p>
            <a:r>
              <a:rPr lang="en-US" dirty="0"/>
              <a:t>Reduce</a:t>
            </a:r>
          </a:p>
          <a:p>
            <a:r>
              <a:rPr lang="en-US" dirty="0"/>
              <a:t>What is the core function of Canvas for you and your group?  </a:t>
            </a:r>
          </a:p>
        </p:txBody>
      </p:sp>
      <p:pic>
        <p:nvPicPr>
          <p:cNvPr id="5" name="Picture 4">
            <a:extLst>
              <a:ext uri="{FF2B5EF4-FFF2-40B4-BE49-F238E27FC236}">
                <a16:creationId xmlns:a16="http://schemas.microsoft.com/office/drawing/2014/main" id="{BD5BC943-B40F-6B37-82F8-E2C9EFDC3AB3}"/>
              </a:ext>
            </a:extLst>
          </p:cNvPr>
          <p:cNvPicPr>
            <a:picLocks noChangeAspect="1"/>
          </p:cNvPicPr>
          <p:nvPr/>
        </p:nvPicPr>
        <p:blipFill>
          <a:blip r:embed="rId3"/>
          <a:stretch>
            <a:fillRect/>
          </a:stretch>
        </p:blipFill>
        <p:spPr>
          <a:xfrm>
            <a:off x="3678593" y="1759933"/>
            <a:ext cx="7772400" cy="4417030"/>
          </a:xfrm>
          <a:prstGeom prst="rect">
            <a:avLst/>
          </a:prstGeom>
        </p:spPr>
      </p:pic>
    </p:spTree>
    <p:extLst>
      <p:ext uri="{BB962C8B-B14F-4D97-AF65-F5344CB8AC3E}">
        <p14:creationId xmlns:p14="http://schemas.microsoft.com/office/powerpoint/2010/main" val="3031451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C8DF7-1038-A25E-C130-021FE6112C05}"/>
              </a:ext>
            </a:extLst>
          </p:cNvPr>
          <p:cNvSpPr>
            <a:spLocks noGrp="1"/>
          </p:cNvSpPr>
          <p:nvPr>
            <p:ph type="title"/>
          </p:nvPr>
        </p:nvSpPr>
        <p:spPr/>
        <p:txBody>
          <a:bodyPr/>
          <a:lstStyle/>
          <a:p>
            <a:r>
              <a:rPr lang="en-US" dirty="0"/>
              <a:t>Graphic Design</a:t>
            </a:r>
          </a:p>
        </p:txBody>
      </p:sp>
      <p:sp>
        <p:nvSpPr>
          <p:cNvPr id="3" name="Content Placeholder 2">
            <a:extLst>
              <a:ext uri="{FF2B5EF4-FFF2-40B4-BE49-F238E27FC236}">
                <a16:creationId xmlns:a16="http://schemas.microsoft.com/office/drawing/2014/main" id="{246D6E13-B764-CA4A-4E5C-741D53260E16}"/>
              </a:ext>
            </a:extLst>
          </p:cNvPr>
          <p:cNvSpPr>
            <a:spLocks noGrp="1"/>
          </p:cNvSpPr>
          <p:nvPr>
            <p:ph idx="1"/>
          </p:nvPr>
        </p:nvSpPr>
        <p:spPr/>
        <p:txBody>
          <a:bodyPr/>
          <a:lstStyle/>
          <a:p>
            <a:r>
              <a:rPr lang="en-US" dirty="0"/>
              <a:t>Simplicity</a:t>
            </a:r>
          </a:p>
          <a:p>
            <a:r>
              <a:rPr lang="en-US" dirty="0">
                <a:solidFill>
                  <a:schemeClr val="accent1">
                    <a:lumMod val="75000"/>
                  </a:schemeClr>
                </a:solidFill>
              </a:rPr>
              <a:t>Layout</a:t>
            </a:r>
          </a:p>
          <a:p>
            <a:pPr lvl="1"/>
            <a:r>
              <a:rPr lang="en-US" dirty="0"/>
              <a:t>Hierarchy</a:t>
            </a:r>
          </a:p>
          <a:p>
            <a:pPr lvl="1"/>
            <a:r>
              <a:rPr lang="en-US" dirty="0"/>
              <a:t>Balance and Symmetry</a:t>
            </a:r>
          </a:p>
          <a:p>
            <a:pPr lvl="1"/>
            <a:r>
              <a:rPr lang="en-US" dirty="0"/>
              <a:t>Alignment and Grids</a:t>
            </a:r>
          </a:p>
        </p:txBody>
      </p:sp>
    </p:spTree>
    <p:extLst>
      <p:ext uri="{BB962C8B-B14F-4D97-AF65-F5344CB8AC3E}">
        <p14:creationId xmlns:p14="http://schemas.microsoft.com/office/powerpoint/2010/main" val="3947900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916E8-35C2-2F43-0AAA-6B92668B2E17}"/>
              </a:ext>
            </a:extLst>
          </p:cNvPr>
          <p:cNvSpPr>
            <a:spLocks noGrp="1"/>
          </p:cNvSpPr>
          <p:nvPr>
            <p:ph type="title"/>
          </p:nvPr>
        </p:nvSpPr>
        <p:spPr/>
        <p:txBody>
          <a:bodyPr/>
          <a:lstStyle/>
          <a:p>
            <a:r>
              <a:rPr lang="en-US" dirty="0"/>
              <a:t>How we ‘read’ </a:t>
            </a:r>
          </a:p>
        </p:txBody>
      </p:sp>
      <p:pic>
        <p:nvPicPr>
          <p:cNvPr id="5" name="Picture 4" descr="Graphical user interface, text&#10;&#10;Description automatically generated">
            <a:extLst>
              <a:ext uri="{FF2B5EF4-FFF2-40B4-BE49-F238E27FC236}">
                <a16:creationId xmlns:a16="http://schemas.microsoft.com/office/drawing/2014/main" id="{79969B66-327E-4DDE-91E7-7E98896DD363}"/>
              </a:ext>
            </a:extLst>
          </p:cNvPr>
          <p:cNvPicPr>
            <a:picLocks noChangeAspect="1"/>
          </p:cNvPicPr>
          <p:nvPr/>
        </p:nvPicPr>
        <p:blipFill>
          <a:blip r:embed="rId2"/>
          <a:stretch>
            <a:fillRect/>
          </a:stretch>
        </p:blipFill>
        <p:spPr>
          <a:xfrm>
            <a:off x="4296427" y="1333814"/>
            <a:ext cx="5515758" cy="5159061"/>
          </a:xfrm>
          <a:prstGeom prst="rect">
            <a:avLst/>
          </a:prstGeom>
        </p:spPr>
      </p:pic>
    </p:spTree>
    <p:extLst>
      <p:ext uri="{BB962C8B-B14F-4D97-AF65-F5344CB8AC3E}">
        <p14:creationId xmlns:p14="http://schemas.microsoft.com/office/powerpoint/2010/main" val="1573319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B33D7-3C7D-4066-A800-722AC8EE98AA}"/>
              </a:ext>
            </a:extLst>
          </p:cNvPr>
          <p:cNvSpPr>
            <a:spLocks noGrp="1"/>
          </p:cNvSpPr>
          <p:nvPr>
            <p:ph type="title"/>
          </p:nvPr>
        </p:nvSpPr>
        <p:spPr/>
        <p:txBody>
          <a:bodyPr/>
          <a:lstStyle/>
          <a:p>
            <a:r>
              <a:rPr lang="en-US" dirty="0"/>
              <a:t>Visual hierarchy</a:t>
            </a:r>
          </a:p>
        </p:txBody>
      </p:sp>
      <p:sp>
        <p:nvSpPr>
          <p:cNvPr id="3" name="Content Placeholder 2">
            <a:extLst>
              <a:ext uri="{FF2B5EF4-FFF2-40B4-BE49-F238E27FC236}">
                <a16:creationId xmlns:a16="http://schemas.microsoft.com/office/drawing/2014/main" id="{FB745470-69A9-BD2B-CFE5-308F42ECA63C}"/>
              </a:ext>
            </a:extLst>
          </p:cNvPr>
          <p:cNvSpPr>
            <a:spLocks noGrp="1"/>
          </p:cNvSpPr>
          <p:nvPr>
            <p:ph idx="1"/>
          </p:nvPr>
        </p:nvSpPr>
        <p:spPr/>
        <p:txBody>
          <a:bodyPr>
            <a:normAutofit fontScale="92500" lnSpcReduction="20000"/>
          </a:bodyPr>
          <a:lstStyle/>
          <a:p>
            <a:pPr algn="l" fontAlgn="base"/>
            <a:r>
              <a:rPr lang="en-US" dirty="0">
                <a:solidFill>
                  <a:srgbClr val="000000"/>
                </a:solidFill>
                <a:latin typeface="Lucida Grande" panose="020B0600040502020204" pitchFamily="34" charset="0"/>
              </a:rPr>
              <a:t>H</a:t>
            </a:r>
            <a:r>
              <a:rPr lang="en-US" b="0" i="0" dirty="0">
                <a:solidFill>
                  <a:srgbClr val="000000"/>
                </a:solidFill>
                <a:effectLst/>
                <a:latin typeface="Lucida Grande" panose="020B0600040502020204" pitchFamily="34" charset="0"/>
              </a:rPr>
              <a:t>ow our brains help us see and comprehend the world around us, by scanning, </a:t>
            </a:r>
          </a:p>
          <a:p>
            <a:pPr algn="l" fontAlgn="base"/>
            <a:r>
              <a:rPr lang="en-US" b="0" i="0" dirty="0">
                <a:solidFill>
                  <a:srgbClr val="000000"/>
                </a:solidFill>
                <a:effectLst/>
                <a:latin typeface="Lucida Grande" panose="020B0600040502020204" pitchFamily="34" charset="0"/>
              </a:rPr>
              <a:t>This impacts our behavior when interacting with digital interfaces. </a:t>
            </a:r>
          </a:p>
          <a:p>
            <a:pPr algn="l" fontAlgn="base"/>
            <a:r>
              <a:rPr lang="en-US" b="0" i="0" dirty="0">
                <a:solidFill>
                  <a:srgbClr val="000000"/>
                </a:solidFill>
                <a:effectLst/>
                <a:latin typeface="Lucida Grande" panose="020B0600040502020204" pitchFamily="34" charset="0"/>
              </a:rPr>
              <a:t>If you understand the levels of attention each item on your page will get, it will help you design better pages / apps / software. </a:t>
            </a:r>
          </a:p>
          <a:p>
            <a:pPr lvl="1" fontAlgn="base"/>
            <a:r>
              <a:rPr lang="en-US" b="0" i="0" dirty="0">
                <a:solidFill>
                  <a:srgbClr val="000000"/>
                </a:solidFill>
                <a:effectLst/>
                <a:latin typeface="Lucida Grande" panose="020B0600040502020204" pitchFamily="34" charset="0"/>
              </a:rPr>
              <a:t>People will understand whatever it is that you’re wanting them to more quickly, with less effort.</a:t>
            </a:r>
          </a:p>
          <a:p>
            <a:pPr algn="l" fontAlgn="base"/>
            <a:r>
              <a:rPr lang="en-US" b="0" i="0" dirty="0">
                <a:solidFill>
                  <a:srgbClr val="000000"/>
                </a:solidFill>
                <a:effectLst/>
                <a:latin typeface="Lucida Grande" panose="020B0600040502020204" pitchFamily="34" charset="0"/>
              </a:rPr>
              <a:t>Lack of visual hierarchy and poorly aligned content interrupts </a:t>
            </a:r>
            <a:r>
              <a:rPr lang="en-US" b="1" i="0" dirty="0">
                <a:solidFill>
                  <a:srgbClr val="000000"/>
                </a:solidFill>
                <a:effectLst/>
                <a:latin typeface="Lucida Grande" panose="020B0600040502020204" pitchFamily="34" charset="0"/>
              </a:rPr>
              <a:t>your brain's ability to scan and zone-in</a:t>
            </a:r>
            <a:r>
              <a:rPr lang="en-US" b="0" i="0" dirty="0">
                <a:solidFill>
                  <a:srgbClr val="000000"/>
                </a:solidFill>
                <a:effectLst/>
                <a:latin typeface="Lucida Grande" panose="020B0600040502020204" pitchFamily="34" charset="0"/>
              </a:rPr>
              <a:t> on areas of interest. If we cannot quickly understand what we see, we become frustrated and will likely leave the experience.</a:t>
            </a:r>
          </a:p>
          <a:p>
            <a:endParaRPr lang="en-US" dirty="0"/>
          </a:p>
        </p:txBody>
      </p:sp>
    </p:spTree>
    <p:extLst>
      <p:ext uri="{BB962C8B-B14F-4D97-AF65-F5344CB8AC3E}">
        <p14:creationId xmlns:p14="http://schemas.microsoft.com/office/powerpoint/2010/main" val="355957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B33D7-3C7D-4066-A800-722AC8EE98AA}"/>
              </a:ext>
            </a:extLst>
          </p:cNvPr>
          <p:cNvSpPr>
            <a:spLocks noGrp="1"/>
          </p:cNvSpPr>
          <p:nvPr>
            <p:ph type="title"/>
          </p:nvPr>
        </p:nvSpPr>
        <p:spPr/>
        <p:txBody>
          <a:bodyPr/>
          <a:lstStyle/>
          <a:p>
            <a:r>
              <a:rPr lang="en-US" dirty="0"/>
              <a:t>Visual hierarchy</a:t>
            </a:r>
          </a:p>
        </p:txBody>
      </p:sp>
      <p:sp>
        <p:nvSpPr>
          <p:cNvPr id="3" name="Content Placeholder 2">
            <a:extLst>
              <a:ext uri="{FF2B5EF4-FFF2-40B4-BE49-F238E27FC236}">
                <a16:creationId xmlns:a16="http://schemas.microsoft.com/office/drawing/2014/main" id="{FB745470-69A9-BD2B-CFE5-308F42ECA63C}"/>
              </a:ext>
            </a:extLst>
          </p:cNvPr>
          <p:cNvSpPr>
            <a:spLocks noGrp="1"/>
          </p:cNvSpPr>
          <p:nvPr>
            <p:ph idx="1"/>
          </p:nvPr>
        </p:nvSpPr>
        <p:spPr>
          <a:xfrm>
            <a:off x="838199" y="1825625"/>
            <a:ext cx="10685745" cy="4351338"/>
          </a:xfrm>
        </p:spPr>
        <p:txBody>
          <a:bodyPr>
            <a:normAutofit/>
          </a:bodyPr>
          <a:lstStyle/>
          <a:p>
            <a:pPr algn="l" fontAlgn="base"/>
            <a:r>
              <a:rPr lang="en-US" b="0" i="0" dirty="0">
                <a:solidFill>
                  <a:srgbClr val="000000"/>
                </a:solidFill>
                <a:effectLst/>
                <a:latin typeface="Lucida Grande" panose="020B0600040502020204" pitchFamily="34" charset="0"/>
              </a:rPr>
              <a:t>Lack of visual hierarchy and poorly aligned content interrupts </a:t>
            </a:r>
            <a:r>
              <a:rPr lang="en-US" b="1" i="0" dirty="0">
                <a:solidFill>
                  <a:srgbClr val="000000"/>
                </a:solidFill>
                <a:effectLst/>
                <a:latin typeface="Lucida Grande" panose="020B0600040502020204" pitchFamily="34" charset="0"/>
              </a:rPr>
              <a:t>your brain's ability to scan and zone-in</a:t>
            </a:r>
            <a:r>
              <a:rPr lang="en-US" b="0" i="0" dirty="0">
                <a:solidFill>
                  <a:srgbClr val="000000"/>
                </a:solidFill>
                <a:effectLst/>
                <a:latin typeface="Lucida Grande" panose="020B0600040502020204" pitchFamily="34" charset="0"/>
              </a:rPr>
              <a:t> on areas of interest. If we cannot quickly understand what we see, we become frustrated and will likely leave the experience.</a:t>
            </a:r>
          </a:p>
          <a:p>
            <a:endParaRPr lang="en-US" dirty="0"/>
          </a:p>
        </p:txBody>
      </p:sp>
    </p:spTree>
    <p:extLst>
      <p:ext uri="{BB962C8B-B14F-4D97-AF65-F5344CB8AC3E}">
        <p14:creationId xmlns:p14="http://schemas.microsoft.com/office/powerpoint/2010/main" val="1320330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E2BF-95F6-E0DF-BDA0-CBA7726995E8}"/>
              </a:ext>
            </a:extLst>
          </p:cNvPr>
          <p:cNvSpPr>
            <a:spLocks noGrp="1"/>
          </p:cNvSpPr>
          <p:nvPr>
            <p:ph type="title"/>
          </p:nvPr>
        </p:nvSpPr>
        <p:spPr/>
        <p:txBody>
          <a:bodyPr/>
          <a:lstStyle/>
          <a:p>
            <a:r>
              <a:rPr lang="en-US" dirty="0"/>
              <a:t>Visual Hierarchy</a:t>
            </a:r>
          </a:p>
        </p:txBody>
      </p:sp>
      <p:sp>
        <p:nvSpPr>
          <p:cNvPr id="3" name="Content Placeholder 2">
            <a:extLst>
              <a:ext uri="{FF2B5EF4-FFF2-40B4-BE49-F238E27FC236}">
                <a16:creationId xmlns:a16="http://schemas.microsoft.com/office/drawing/2014/main" id="{2A3FF208-B8A8-7721-39C7-737BDC729A84}"/>
              </a:ext>
            </a:extLst>
          </p:cNvPr>
          <p:cNvSpPr>
            <a:spLocks noGrp="1"/>
          </p:cNvSpPr>
          <p:nvPr>
            <p:ph idx="1"/>
          </p:nvPr>
        </p:nvSpPr>
        <p:spPr>
          <a:xfrm>
            <a:off x="838200" y="1825625"/>
            <a:ext cx="3170129" cy="4351338"/>
          </a:xfrm>
        </p:spPr>
        <p:txBody>
          <a:bodyPr/>
          <a:lstStyle/>
          <a:p>
            <a:endParaRPr lang="en-US" dirty="0"/>
          </a:p>
        </p:txBody>
      </p:sp>
      <p:pic>
        <p:nvPicPr>
          <p:cNvPr id="1026" name="Picture 2" descr="The visual hierarchy pyramid">
            <a:extLst>
              <a:ext uri="{FF2B5EF4-FFF2-40B4-BE49-F238E27FC236}">
                <a16:creationId xmlns:a16="http://schemas.microsoft.com/office/drawing/2014/main" id="{BD526F55-5E83-53C9-1B2E-BABDA3A290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9650" y="1528176"/>
            <a:ext cx="7312685" cy="4164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66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14B7-B997-2002-0082-E307F3ED3268}"/>
              </a:ext>
            </a:extLst>
          </p:cNvPr>
          <p:cNvSpPr>
            <a:spLocks noGrp="1"/>
          </p:cNvSpPr>
          <p:nvPr>
            <p:ph type="title"/>
          </p:nvPr>
        </p:nvSpPr>
        <p:spPr/>
        <p:txBody>
          <a:bodyPr/>
          <a:lstStyle/>
          <a:p>
            <a:r>
              <a:rPr lang="en-US" dirty="0"/>
              <a:t>Example page with no hierarchy</a:t>
            </a:r>
          </a:p>
        </p:txBody>
      </p:sp>
      <p:pic>
        <p:nvPicPr>
          <p:cNvPr id="5" name="Picture 4" descr="Graphical user interface, text&#10;&#10;Description automatically generated">
            <a:extLst>
              <a:ext uri="{FF2B5EF4-FFF2-40B4-BE49-F238E27FC236}">
                <a16:creationId xmlns:a16="http://schemas.microsoft.com/office/drawing/2014/main" id="{831390CD-43BE-DA45-6C1D-07B70A7D5866}"/>
              </a:ext>
            </a:extLst>
          </p:cNvPr>
          <p:cNvPicPr>
            <a:picLocks noChangeAspect="1"/>
          </p:cNvPicPr>
          <p:nvPr/>
        </p:nvPicPr>
        <p:blipFill>
          <a:blip r:embed="rId2"/>
          <a:stretch>
            <a:fillRect/>
          </a:stretch>
        </p:blipFill>
        <p:spPr>
          <a:xfrm>
            <a:off x="688930" y="1472268"/>
            <a:ext cx="5677059" cy="5222894"/>
          </a:xfrm>
          <a:prstGeom prst="rect">
            <a:avLst/>
          </a:prstGeom>
        </p:spPr>
      </p:pic>
    </p:spTree>
    <p:extLst>
      <p:ext uri="{BB962C8B-B14F-4D97-AF65-F5344CB8AC3E}">
        <p14:creationId xmlns:p14="http://schemas.microsoft.com/office/powerpoint/2010/main" val="974440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E2B78-3D5D-72A6-D79D-FC61FF88362D}"/>
              </a:ext>
            </a:extLst>
          </p:cNvPr>
          <p:cNvSpPr>
            <a:spLocks noGrp="1"/>
          </p:cNvSpPr>
          <p:nvPr>
            <p:ph type="title"/>
          </p:nvPr>
        </p:nvSpPr>
        <p:spPr/>
        <p:txBody>
          <a:bodyPr/>
          <a:lstStyle/>
          <a:p>
            <a:r>
              <a:rPr lang="en-US" dirty="0"/>
              <a:t>Simplicity</a:t>
            </a:r>
          </a:p>
        </p:txBody>
      </p:sp>
      <p:sp>
        <p:nvSpPr>
          <p:cNvPr id="3" name="Content Placeholder 2">
            <a:extLst>
              <a:ext uri="{FF2B5EF4-FFF2-40B4-BE49-F238E27FC236}">
                <a16:creationId xmlns:a16="http://schemas.microsoft.com/office/drawing/2014/main" id="{7AC35D1F-DFCF-B8E9-6380-03C977AA0153}"/>
              </a:ext>
            </a:extLst>
          </p:cNvPr>
          <p:cNvSpPr>
            <a:spLocks noGrp="1"/>
          </p:cNvSpPr>
          <p:nvPr>
            <p:ph idx="1"/>
          </p:nvPr>
        </p:nvSpPr>
        <p:spPr/>
        <p:txBody>
          <a:bodyPr/>
          <a:lstStyle/>
          <a:p>
            <a:r>
              <a:rPr lang="en-US" dirty="0"/>
              <a:t>What is simplicity in a design? </a:t>
            </a:r>
          </a:p>
          <a:p>
            <a:r>
              <a:rPr lang="en-US" dirty="0"/>
              <a:t>Why is it good? </a:t>
            </a:r>
          </a:p>
        </p:txBody>
      </p:sp>
    </p:spTree>
    <p:extLst>
      <p:ext uri="{BB962C8B-B14F-4D97-AF65-F5344CB8AC3E}">
        <p14:creationId xmlns:p14="http://schemas.microsoft.com/office/powerpoint/2010/main" val="38799244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14B7-B997-2002-0082-E307F3ED3268}"/>
              </a:ext>
            </a:extLst>
          </p:cNvPr>
          <p:cNvSpPr>
            <a:spLocks noGrp="1"/>
          </p:cNvSpPr>
          <p:nvPr>
            <p:ph type="title"/>
          </p:nvPr>
        </p:nvSpPr>
        <p:spPr/>
        <p:txBody>
          <a:bodyPr/>
          <a:lstStyle/>
          <a:p>
            <a:pPr algn="r"/>
            <a:r>
              <a:rPr lang="en-US" dirty="0"/>
              <a:t>Better?</a:t>
            </a:r>
          </a:p>
        </p:txBody>
      </p:sp>
      <p:pic>
        <p:nvPicPr>
          <p:cNvPr id="5" name="Picture 4" descr="Graphical user interface, text&#10;&#10;Description automatically generated">
            <a:extLst>
              <a:ext uri="{FF2B5EF4-FFF2-40B4-BE49-F238E27FC236}">
                <a16:creationId xmlns:a16="http://schemas.microsoft.com/office/drawing/2014/main" id="{831390CD-43BE-DA45-6C1D-07B70A7D5866}"/>
              </a:ext>
            </a:extLst>
          </p:cNvPr>
          <p:cNvPicPr>
            <a:picLocks noChangeAspect="1"/>
          </p:cNvPicPr>
          <p:nvPr/>
        </p:nvPicPr>
        <p:blipFill>
          <a:blip r:embed="rId2"/>
          <a:stretch>
            <a:fillRect/>
          </a:stretch>
        </p:blipFill>
        <p:spPr>
          <a:xfrm>
            <a:off x="688930" y="1472268"/>
            <a:ext cx="5677059" cy="5222894"/>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0E40D6ED-EF19-4AD8-BC5A-EB028D901D66}"/>
              </a:ext>
            </a:extLst>
          </p:cNvPr>
          <p:cNvPicPr>
            <a:picLocks noChangeAspect="1"/>
          </p:cNvPicPr>
          <p:nvPr/>
        </p:nvPicPr>
        <p:blipFill>
          <a:blip r:embed="rId3"/>
          <a:stretch>
            <a:fillRect/>
          </a:stretch>
        </p:blipFill>
        <p:spPr>
          <a:xfrm>
            <a:off x="6673789" y="1472268"/>
            <a:ext cx="5518211" cy="5222894"/>
          </a:xfrm>
          <a:prstGeom prst="rect">
            <a:avLst/>
          </a:prstGeom>
        </p:spPr>
      </p:pic>
    </p:spTree>
    <p:extLst>
      <p:ext uri="{BB962C8B-B14F-4D97-AF65-F5344CB8AC3E}">
        <p14:creationId xmlns:p14="http://schemas.microsoft.com/office/powerpoint/2010/main" val="15749390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FF1A6-5A7A-6328-3DB6-82BD98DE9308}"/>
              </a:ext>
            </a:extLst>
          </p:cNvPr>
          <p:cNvSpPr>
            <a:spLocks noGrp="1"/>
          </p:cNvSpPr>
          <p:nvPr>
            <p:ph type="title"/>
          </p:nvPr>
        </p:nvSpPr>
        <p:spPr/>
        <p:txBody>
          <a:bodyPr/>
          <a:lstStyle/>
          <a:p>
            <a:r>
              <a:rPr lang="en-US" dirty="0"/>
              <a:t>With no hierarchy….</a:t>
            </a:r>
          </a:p>
        </p:txBody>
      </p:sp>
      <p:sp>
        <p:nvSpPr>
          <p:cNvPr id="3" name="Content Placeholder 2">
            <a:extLst>
              <a:ext uri="{FF2B5EF4-FFF2-40B4-BE49-F238E27FC236}">
                <a16:creationId xmlns:a16="http://schemas.microsoft.com/office/drawing/2014/main" id="{CF0DA74C-2B27-5D61-2092-1918441E1357}"/>
              </a:ext>
            </a:extLst>
          </p:cNvPr>
          <p:cNvSpPr>
            <a:spLocks noGrp="1"/>
          </p:cNvSpPr>
          <p:nvPr>
            <p:ph idx="1"/>
          </p:nvPr>
        </p:nvSpPr>
        <p:spPr/>
        <p:txBody>
          <a:bodyPr>
            <a:normAutofit fontScale="92500" lnSpcReduction="20000"/>
          </a:bodyPr>
          <a:lstStyle/>
          <a:p>
            <a:pPr algn="l" fontAlgn="base"/>
            <a:r>
              <a:rPr lang="en-US" b="0" i="0" dirty="0">
                <a:solidFill>
                  <a:srgbClr val="000000"/>
                </a:solidFill>
                <a:effectLst/>
                <a:latin typeface="Lucida Grande" panose="020B0600040502020204" pitchFamily="34" charset="0"/>
              </a:rPr>
              <a:t>With no hierarchy or places for your eyes to go</a:t>
            </a:r>
          </a:p>
          <a:p>
            <a:pPr algn="l" fontAlgn="base"/>
            <a:r>
              <a:rPr lang="en-US" dirty="0">
                <a:solidFill>
                  <a:srgbClr val="000000"/>
                </a:solidFill>
                <a:latin typeface="Lucida Grande" panose="020B0600040502020204" pitchFamily="34" charset="0"/>
              </a:rPr>
              <a:t>W</a:t>
            </a:r>
            <a:r>
              <a:rPr lang="en-US" b="0" i="0" dirty="0">
                <a:solidFill>
                  <a:srgbClr val="000000"/>
                </a:solidFill>
                <a:effectLst/>
                <a:latin typeface="Lucida Grande" panose="020B0600040502020204" pitchFamily="34" charset="0"/>
              </a:rPr>
              <a:t>e cannot focus</a:t>
            </a:r>
          </a:p>
          <a:p>
            <a:pPr algn="l" fontAlgn="base"/>
            <a:r>
              <a:rPr lang="en-US" dirty="0">
                <a:solidFill>
                  <a:srgbClr val="000000"/>
                </a:solidFill>
                <a:latin typeface="Lucida Grande" panose="020B0600040502020204" pitchFamily="34" charset="0"/>
              </a:rPr>
              <a:t>M</a:t>
            </a:r>
            <a:r>
              <a:rPr lang="en-US" b="0" i="0" dirty="0">
                <a:solidFill>
                  <a:srgbClr val="000000"/>
                </a:solidFill>
                <a:effectLst/>
                <a:latin typeface="Lucida Grande" panose="020B0600040502020204" pitchFamily="34" charset="0"/>
              </a:rPr>
              <a:t>ust use more of our attention to discern where we need to go next.</a:t>
            </a:r>
          </a:p>
          <a:p>
            <a:pPr algn="l" fontAlgn="base"/>
            <a:r>
              <a:rPr lang="en-US" b="0" i="0" dirty="0">
                <a:solidFill>
                  <a:srgbClr val="000000"/>
                </a:solidFill>
                <a:effectLst/>
                <a:latin typeface="Lucida Grande" panose="020B0600040502020204" pitchFamily="34" charset="0"/>
              </a:rPr>
              <a:t>Sometimes this is used intentionally. When you place equal weight on the items on your page you are confusing your users. </a:t>
            </a:r>
          </a:p>
          <a:p>
            <a:pPr algn="l" fontAlgn="base"/>
            <a:r>
              <a:rPr lang="en-US" b="0" i="0" dirty="0">
                <a:solidFill>
                  <a:srgbClr val="000000"/>
                </a:solidFill>
                <a:effectLst/>
                <a:latin typeface="Lucida Grande" panose="020B0600040502020204" pitchFamily="34" charset="0"/>
              </a:rPr>
              <a:t>It’s a common </a:t>
            </a:r>
            <a:r>
              <a:rPr lang="en-US" b="0" i="0" u="none" strike="noStrike" dirty="0">
                <a:solidFill>
                  <a:srgbClr val="0062AE"/>
                </a:solidFill>
                <a:effectLst/>
                <a:latin typeface="Lucida Grande" panose="020B0600040502020204" pitchFamily="34" charset="0"/>
                <a:hlinkClick r:id="rId2"/>
              </a:rPr>
              <a:t>dark pattern</a:t>
            </a:r>
            <a:r>
              <a:rPr lang="en-US" b="0" i="0" dirty="0">
                <a:solidFill>
                  <a:srgbClr val="000000"/>
                </a:solidFill>
                <a:effectLst/>
                <a:latin typeface="Lucida Grande" panose="020B0600040502020204" pitchFamily="34" charset="0"/>
              </a:rPr>
              <a:t> sites use when </a:t>
            </a:r>
            <a:r>
              <a:rPr lang="en-US" b="1" i="0" dirty="0">
                <a:solidFill>
                  <a:srgbClr val="000000"/>
                </a:solidFill>
                <a:effectLst/>
                <a:latin typeface="Lucida Grande" panose="020B0600040502020204" pitchFamily="34" charset="0"/>
              </a:rPr>
              <a:t>they don't want you to take action at all</a:t>
            </a:r>
            <a:r>
              <a:rPr lang="en-US" b="0" i="0" dirty="0">
                <a:solidFill>
                  <a:srgbClr val="000000"/>
                </a:solidFill>
                <a:effectLst/>
                <a:latin typeface="Lucida Grande" panose="020B0600040502020204" pitchFamily="34" charset="0"/>
              </a:rPr>
              <a:t> (e.g., to cancel your membership). The example below uses a lot of similarity between the choices and the result is the user must study each section and read the button text to ensure they take the action they want.</a:t>
            </a:r>
          </a:p>
          <a:p>
            <a:endParaRPr lang="en-US" dirty="0"/>
          </a:p>
        </p:txBody>
      </p:sp>
    </p:spTree>
    <p:extLst>
      <p:ext uri="{BB962C8B-B14F-4D97-AF65-F5344CB8AC3E}">
        <p14:creationId xmlns:p14="http://schemas.microsoft.com/office/powerpoint/2010/main" val="1371633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FF1A6-5A7A-6328-3DB6-82BD98DE9308}"/>
              </a:ext>
            </a:extLst>
          </p:cNvPr>
          <p:cNvSpPr>
            <a:spLocks noGrp="1"/>
          </p:cNvSpPr>
          <p:nvPr>
            <p:ph type="title"/>
          </p:nvPr>
        </p:nvSpPr>
        <p:spPr/>
        <p:txBody>
          <a:bodyPr/>
          <a:lstStyle/>
          <a:p>
            <a:r>
              <a:rPr lang="en-US" dirty="0"/>
              <a:t>With no hierarchy….</a:t>
            </a:r>
          </a:p>
        </p:txBody>
      </p:sp>
      <p:sp>
        <p:nvSpPr>
          <p:cNvPr id="3" name="Content Placeholder 2">
            <a:extLst>
              <a:ext uri="{FF2B5EF4-FFF2-40B4-BE49-F238E27FC236}">
                <a16:creationId xmlns:a16="http://schemas.microsoft.com/office/drawing/2014/main" id="{CF0DA74C-2B27-5D61-2092-1918441E1357}"/>
              </a:ext>
            </a:extLst>
          </p:cNvPr>
          <p:cNvSpPr>
            <a:spLocks noGrp="1"/>
          </p:cNvSpPr>
          <p:nvPr>
            <p:ph idx="1"/>
          </p:nvPr>
        </p:nvSpPr>
        <p:spPr>
          <a:xfrm>
            <a:off x="525049" y="1825624"/>
            <a:ext cx="4673252" cy="4351338"/>
          </a:xfrm>
        </p:spPr>
        <p:txBody>
          <a:bodyPr>
            <a:normAutofit fontScale="77500" lnSpcReduction="20000"/>
          </a:bodyPr>
          <a:lstStyle/>
          <a:p>
            <a:pPr algn="l" fontAlgn="base"/>
            <a:r>
              <a:rPr lang="en-US" b="0" i="0" dirty="0">
                <a:solidFill>
                  <a:srgbClr val="000000"/>
                </a:solidFill>
                <a:effectLst/>
                <a:latin typeface="Lucida Grande" panose="020B0600040502020204" pitchFamily="34" charset="0"/>
              </a:rPr>
              <a:t>Sometimes this is used intentionally. When you place equal weight on the items on your page you are confusing your users. </a:t>
            </a:r>
          </a:p>
          <a:p>
            <a:pPr algn="l" fontAlgn="base"/>
            <a:r>
              <a:rPr lang="en-US" b="0" i="0" dirty="0">
                <a:solidFill>
                  <a:srgbClr val="000000"/>
                </a:solidFill>
                <a:effectLst/>
                <a:latin typeface="Lucida Grande" panose="020B0600040502020204" pitchFamily="34" charset="0"/>
              </a:rPr>
              <a:t>It’s a common </a:t>
            </a:r>
            <a:r>
              <a:rPr lang="en-US" b="0" i="0" u="none" strike="noStrike" dirty="0">
                <a:solidFill>
                  <a:srgbClr val="0062AE"/>
                </a:solidFill>
                <a:effectLst/>
                <a:latin typeface="Lucida Grande" panose="020B0600040502020204" pitchFamily="34" charset="0"/>
                <a:hlinkClick r:id="rId2"/>
              </a:rPr>
              <a:t>dark pattern</a:t>
            </a:r>
            <a:r>
              <a:rPr lang="en-US" b="0" i="0" dirty="0">
                <a:solidFill>
                  <a:srgbClr val="000000"/>
                </a:solidFill>
                <a:effectLst/>
                <a:latin typeface="Lucida Grande" panose="020B0600040502020204" pitchFamily="34" charset="0"/>
              </a:rPr>
              <a:t> sites use when </a:t>
            </a:r>
            <a:r>
              <a:rPr lang="en-US" b="1" i="0" dirty="0">
                <a:solidFill>
                  <a:srgbClr val="000000"/>
                </a:solidFill>
                <a:effectLst/>
                <a:latin typeface="Lucida Grande" panose="020B0600040502020204" pitchFamily="34" charset="0"/>
              </a:rPr>
              <a:t>they don't want you to take action at all</a:t>
            </a:r>
            <a:r>
              <a:rPr lang="en-US" b="0" i="0" dirty="0">
                <a:solidFill>
                  <a:srgbClr val="000000"/>
                </a:solidFill>
                <a:effectLst/>
                <a:latin typeface="Lucida Grande" panose="020B0600040502020204" pitchFamily="34" charset="0"/>
              </a:rPr>
              <a:t> (e.g., to cancel your membership). The example below uses a lot of similarity between the choices and the result is the user must study each section and read the button text to ensure they take the action they want.</a:t>
            </a:r>
          </a:p>
          <a:p>
            <a:endParaRPr lang="en-US" dirty="0"/>
          </a:p>
        </p:txBody>
      </p:sp>
      <p:pic>
        <p:nvPicPr>
          <p:cNvPr id="4098" name="Picture 2" descr="Audible.com's cancel membership page">
            <a:extLst>
              <a:ext uri="{FF2B5EF4-FFF2-40B4-BE49-F238E27FC236}">
                <a16:creationId xmlns:a16="http://schemas.microsoft.com/office/drawing/2014/main" id="{D8D07A38-5806-1D0A-819D-C574F7C91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2439" y="1447141"/>
            <a:ext cx="5807148" cy="5108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4100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8D2D-37EA-0A30-1BDD-CFB9E30BFCE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44F53C-517F-DFDB-218A-AF2560E2208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842240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DB7F0-0E88-8526-7A4C-59D9AB9DDD92}"/>
              </a:ext>
            </a:extLst>
          </p:cNvPr>
          <p:cNvSpPr>
            <a:spLocks noGrp="1"/>
          </p:cNvSpPr>
          <p:nvPr>
            <p:ph type="title"/>
          </p:nvPr>
        </p:nvSpPr>
        <p:spPr/>
        <p:txBody>
          <a:bodyPr/>
          <a:lstStyle/>
          <a:p>
            <a:r>
              <a:rPr lang="en-US" dirty="0"/>
              <a:t>Alignment</a:t>
            </a:r>
          </a:p>
        </p:txBody>
      </p:sp>
      <p:sp>
        <p:nvSpPr>
          <p:cNvPr id="3" name="Content Placeholder 2">
            <a:extLst>
              <a:ext uri="{FF2B5EF4-FFF2-40B4-BE49-F238E27FC236}">
                <a16:creationId xmlns:a16="http://schemas.microsoft.com/office/drawing/2014/main" id="{9070D96E-9007-0D3D-285B-FA2F87F183C4}"/>
              </a:ext>
            </a:extLst>
          </p:cNvPr>
          <p:cNvSpPr>
            <a:spLocks noGrp="1"/>
          </p:cNvSpPr>
          <p:nvPr>
            <p:ph idx="1"/>
          </p:nvPr>
        </p:nvSpPr>
        <p:spPr/>
        <p:txBody>
          <a:bodyPr/>
          <a:lstStyle/>
          <a:p>
            <a:r>
              <a:rPr lang="en-US" dirty="0"/>
              <a:t>Alignment helps people scan</a:t>
            </a:r>
          </a:p>
          <a:p>
            <a:pPr marL="0" indent="0">
              <a:buNone/>
            </a:pPr>
            <a:endParaRPr lang="en-US" dirty="0"/>
          </a:p>
        </p:txBody>
      </p:sp>
    </p:spTree>
    <p:extLst>
      <p:ext uri="{BB962C8B-B14F-4D97-AF65-F5344CB8AC3E}">
        <p14:creationId xmlns:p14="http://schemas.microsoft.com/office/powerpoint/2010/main" val="10190632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F1F8-0BD5-057B-33CA-03F37C8EA687}"/>
              </a:ext>
            </a:extLst>
          </p:cNvPr>
          <p:cNvSpPr>
            <a:spLocks noGrp="1"/>
          </p:cNvSpPr>
          <p:nvPr>
            <p:ph type="title"/>
          </p:nvPr>
        </p:nvSpPr>
        <p:spPr/>
        <p:txBody>
          <a:bodyPr/>
          <a:lstStyle/>
          <a:p>
            <a:r>
              <a:rPr lang="en-US" dirty="0"/>
              <a:t>Can we spot the difference?</a:t>
            </a:r>
          </a:p>
        </p:txBody>
      </p:sp>
      <p:sp>
        <p:nvSpPr>
          <p:cNvPr id="3" name="Content Placeholder 2">
            <a:extLst>
              <a:ext uri="{FF2B5EF4-FFF2-40B4-BE49-F238E27FC236}">
                <a16:creationId xmlns:a16="http://schemas.microsoft.com/office/drawing/2014/main" id="{BA843DCB-2EED-70FA-30FF-E2FF4EF683F8}"/>
              </a:ext>
            </a:extLst>
          </p:cNvPr>
          <p:cNvSpPr>
            <a:spLocks noGrp="1"/>
          </p:cNvSpPr>
          <p:nvPr>
            <p:ph idx="1"/>
          </p:nvPr>
        </p:nvSpPr>
        <p:spPr>
          <a:xfrm>
            <a:off x="838200" y="1825625"/>
            <a:ext cx="3195181" cy="4351338"/>
          </a:xfrm>
        </p:spPr>
        <p:txBody>
          <a:bodyPr/>
          <a:lstStyle/>
          <a:p>
            <a:endParaRPr lang="en-US" dirty="0"/>
          </a:p>
        </p:txBody>
      </p:sp>
      <p:pic>
        <p:nvPicPr>
          <p:cNvPr id="7" name="Picture 6" descr="Application&#10;&#10;Description automatically generated with medium confidence">
            <a:extLst>
              <a:ext uri="{FF2B5EF4-FFF2-40B4-BE49-F238E27FC236}">
                <a16:creationId xmlns:a16="http://schemas.microsoft.com/office/drawing/2014/main" id="{9D094174-F31F-8166-A8DA-83BE40C64D40}"/>
              </a:ext>
            </a:extLst>
          </p:cNvPr>
          <p:cNvPicPr>
            <a:picLocks noChangeAspect="1"/>
          </p:cNvPicPr>
          <p:nvPr/>
        </p:nvPicPr>
        <p:blipFill>
          <a:blip r:embed="rId2"/>
          <a:stretch>
            <a:fillRect/>
          </a:stretch>
        </p:blipFill>
        <p:spPr>
          <a:xfrm>
            <a:off x="3899944" y="2445564"/>
            <a:ext cx="7772400" cy="3111459"/>
          </a:xfrm>
          <a:prstGeom prst="rect">
            <a:avLst/>
          </a:prstGeom>
        </p:spPr>
      </p:pic>
    </p:spTree>
    <p:extLst>
      <p:ext uri="{BB962C8B-B14F-4D97-AF65-F5344CB8AC3E}">
        <p14:creationId xmlns:p14="http://schemas.microsoft.com/office/powerpoint/2010/main" val="37802832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F1F8-0BD5-057B-33CA-03F37C8EA687}"/>
              </a:ext>
            </a:extLst>
          </p:cNvPr>
          <p:cNvSpPr>
            <a:spLocks noGrp="1"/>
          </p:cNvSpPr>
          <p:nvPr>
            <p:ph type="title"/>
          </p:nvPr>
        </p:nvSpPr>
        <p:spPr/>
        <p:txBody>
          <a:bodyPr/>
          <a:lstStyle/>
          <a:p>
            <a:r>
              <a:rPr lang="en-US" dirty="0"/>
              <a:t>Can we spot the difference?</a:t>
            </a:r>
          </a:p>
        </p:txBody>
      </p:sp>
      <p:sp>
        <p:nvSpPr>
          <p:cNvPr id="3" name="Content Placeholder 2">
            <a:extLst>
              <a:ext uri="{FF2B5EF4-FFF2-40B4-BE49-F238E27FC236}">
                <a16:creationId xmlns:a16="http://schemas.microsoft.com/office/drawing/2014/main" id="{BA843DCB-2EED-70FA-30FF-E2FF4EF683F8}"/>
              </a:ext>
            </a:extLst>
          </p:cNvPr>
          <p:cNvSpPr>
            <a:spLocks noGrp="1"/>
          </p:cNvSpPr>
          <p:nvPr>
            <p:ph idx="1"/>
          </p:nvPr>
        </p:nvSpPr>
        <p:spPr>
          <a:xfrm>
            <a:off x="838200" y="1825625"/>
            <a:ext cx="3195181" cy="4351338"/>
          </a:xfrm>
        </p:spPr>
        <p:txBody>
          <a:bodyPr/>
          <a:lstStyle/>
          <a:p>
            <a:r>
              <a:rPr lang="en-US" dirty="0"/>
              <a:t>Text is aligned with text</a:t>
            </a:r>
          </a:p>
          <a:p>
            <a:r>
              <a:rPr lang="en-US" dirty="0"/>
              <a:t>Not with the quotation mark</a:t>
            </a:r>
          </a:p>
          <a:p>
            <a:r>
              <a:rPr lang="en-US" dirty="0"/>
              <a:t>Makes it easier to scan</a:t>
            </a:r>
          </a:p>
          <a:p>
            <a:endParaRPr lang="en-US" dirty="0"/>
          </a:p>
        </p:txBody>
      </p:sp>
      <p:pic>
        <p:nvPicPr>
          <p:cNvPr id="7" name="Picture 6" descr="Application&#10;&#10;Description automatically generated with medium confidence">
            <a:extLst>
              <a:ext uri="{FF2B5EF4-FFF2-40B4-BE49-F238E27FC236}">
                <a16:creationId xmlns:a16="http://schemas.microsoft.com/office/drawing/2014/main" id="{9D094174-F31F-8166-A8DA-83BE40C64D40}"/>
              </a:ext>
            </a:extLst>
          </p:cNvPr>
          <p:cNvPicPr>
            <a:picLocks noChangeAspect="1"/>
          </p:cNvPicPr>
          <p:nvPr/>
        </p:nvPicPr>
        <p:blipFill>
          <a:blip r:embed="rId2"/>
          <a:stretch>
            <a:fillRect/>
          </a:stretch>
        </p:blipFill>
        <p:spPr>
          <a:xfrm>
            <a:off x="3899944" y="2445564"/>
            <a:ext cx="7772400" cy="3111459"/>
          </a:xfrm>
          <a:prstGeom prst="rect">
            <a:avLst/>
          </a:prstGeom>
        </p:spPr>
      </p:pic>
    </p:spTree>
    <p:extLst>
      <p:ext uri="{BB962C8B-B14F-4D97-AF65-F5344CB8AC3E}">
        <p14:creationId xmlns:p14="http://schemas.microsoft.com/office/powerpoint/2010/main" val="6079812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1D4A9-EC26-FBF3-7538-5240EA039AD3}"/>
              </a:ext>
            </a:extLst>
          </p:cNvPr>
          <p:cNvSpPr>
            <a:spLocks noGrp="1"/>
          </p:cNvSpPr>
          <p:nvPr>
            <p:ph type="title"/>
          </p:nvPr>
        </p:nvSpPr>
        <p:spPr/>
        <p:txBody>
          <a:bodyPr/>
          <a:lstStyle/>
          <a:p>
            <a:r>
              <a:rPr lang="en-US" dirty="0"/>
              <a:t>Another example</a:t>
            </a:r>
          </a:p>
        </p:txBody>
      </p:sp>
      <p:sp>
        <p:nvSpPr>
          <p:cNvPr id="3" name="Content Placeholder 2">
            <a:extLst>
              <a:ext uri="{FF2B5EF4-FFF2-40B4-BE49-F238E27FC236}">
                <a16:creationId xmlns:a16="http://schemas.microsoft.com/office/drawing/2014/main" id="{CC9DC4F2-D259-4B9C-84BE-9CCA67295A0C}"/>
              </a:ext>
            </a:extLst>
          </p:cNvPr>
          <p:cNvSpPr>
            <a:spLocks noGrp="1"/>
          </p:cNvSpPr>
          <p:nvPr>
            <p:ph idx="1"/>
          </p:nvPr>
        </p:nvSpPr>
        <p:spPr>
          <a:xfrm>
            <a:off x="838200" y="1825625"/>
            <a:ext cx="2846365" cy="4351338"/>
          </a:xfrm>
        </p:spPr>
        <p:txBody>
          <a:bodyPr/>
          <a:lstStyle/>
          <a:p>
            <a:r>
              <a:rPr lang="en-US" dirty="0"/>
              <a:t>The bottom version will allow users to scan the text more smoothly</a:t>
            </a:r>
          </a:p>
          <a:p>
            <a:endParaRPr lang="en-US" dirty="0"/>
          </a:p>
        </p:txBody>
      </p:sp>
      <p:pic>
        <p:nvPicPr>
          <p:cNvPr id="7" name="Picture 6" descr="Text&#10;&#10;Description automatically generated with low confidence">
            <a:extLst>
              <a:ext uri="{FF2B5EF4-FFF2-40B4-BE49-F238E27FC236}">
                <a16:creationId xmlns:a16="http://schemas.microsoft.com/office/drawing/2014/main" id="{D4C1586C-F41E-6BE2-E2A0-F6B73668513E}"/>
              </a:ext>
            </a:extLst>
          </p:cNvPr>
          <p:cNvPicPr>
            <a:picLocks noChangeAspect="1"/>
          </p:cNvPicPr>
          <p:nvPr/>
        </p:nvPicPr>
        <p:blipFill>
          <a:blip r:embed="rId2"/>
          <a:stretch>
            <a:fillRect/>
          </a:stretch>
        </p:blipFill>
        <p:spPr>
          <a:xfrm>
            <a:off x="3684565" y="1825625"/>
            <a:ext cx="7772400" cy="4364501"/>
          </a:xfrm>
          <a:prstGeom prst="rect">
            <a:avLst/>
          </a:prstGeom>
        </p:spPr>
      </p:pic>
    </p:spTree>
    <p:extLst>
      <p:ext uri="{BB962C8B-B14F-4D97-AF65-F5344CB8AC3E}">
        <p14:creationId xmlns:p14="http://schemas.microsoft.com/office/powerpoint/2010/main" val="13466669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1CEF-6CEF-6280-253A-217CB56FB01A}"/>
              </a:ext>
            </a:extLst>
          </p:cNvPr>
          <p:cNvSpPr>
            <a:spLocks noGrp="1"/>
          </p:cNvSpPr>
          <p:nvPr>
            <p:ph type="title"/>
          </p:nvPr>
        </p:nvSpPr>
        <p:spPr/>
        <p:txBody>
          <a:bodyPr/>
          <a:lstStyle/>
          <a:p>
            <a:r>
              <a:rPr lang="en-US" dirty="0"/>
              <a:t>Horizontal Alignment</a:t>
            </a:r>
          </a:p>
        </p:txBody>
      </p:sp>
      <p:sp>
        <p:nvSpPr>
          <p:cNvPr id="3" name="Content Placeholder 2">
            <a:extLst>
              <a:ext uri="{FF2B5EF4-FFF2-40B4-BE49-F238E27FC236}">
                <a16:creationId xmlns:a16="http://schemas.microsoft.com/office/drawing/2014/main" id="{81F041F8-261D-6AEF-3C62-60849D0DD691}"/>
              </a:ext>
            </a:extLst>
          </p:cNvPr>
          <p:cNvSpPr>
            <a:spLocks noGrp="1"/>
          </p:cNvSpPr>
          <p:nvPr>
            <p:ph idx="1"/>
          </p:nvPr>
        </p:nvSpPr>
        <p:spPr>
          <a:xfrm>
            <a:off x="838200" y="1825625"/>
            <a:ext cx="3771378" cy="4351338"/>
          </a:xfrm>
        </p:spPr>
        <p:txBody>
          <a:bodyPr/>
          <a:lstStyle/>
          <a:p>
            <a:r>
              <a:rPr lang="en-US" dirty="0"/>
              <a:t>Let’s look at this example</a:t>
            </a:r>
          </a:p>
        </p:txBody>
      </p:sp>
      <p:pic>
        <p:nvPicPr>
          <p:cNvPr id="5" name="Picture 4" descr="Diagram&#10;&#10;Description automatically generated">
            <a:extLst>
              <a:ext uri="{FF2B5EF4-FFF2-40B4-BE49-F238E27FC236}">
                <a16:creationId xmlns:a16="http://schemas.microsoft.com/office/drawing/2014/main" id="{1F5D7615-9B8B-15DA-0F8A-A7FB6A7C489B}"/>
              </a:ext>
            </a:extLst>
          </p:cNvPr>
          <p:cNvPicPr>
            <a:picLocks noChangeAspect="1"/>
          </p:cNvPicPr>
          <p:nvPr/>
        </p:nvPicPr>
        <p:blipFill>
          <a:blip r:embed="rId2"/>
          <a:stretch>
            <a:fillRect/>
          </a:stretch>
        </p:blipFill>
        <p:spPr>
          <a:xfrm>
            <a:off x="4204830" y="1226942"/>
            <a:ext cx="7772400" cy="5723860"/>
          </a:xfrm>
          <a:prstGeom prst="rect">
            <a:avLst/>
          </a:prstGeom>
        </p:spPr>
      </p:pic>
    </p:spTree>
    <p:extLst>
      <p:ext uri="{BB962C8B-B14F-4D97-AF65-F5344CB8AC3E}">
        <p14:creationId xmlns:p14="http://schemas.microsoft.com/office/powerpoint/2010/main" val="2953980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1CEF-6CEF-6280-253A-217CB56FB01A}"/>
              </a:ext>
            </a:extLst>
          </p:cNvPr>
          <p:cNvSpPr>
            <a:spLocks noGrp="1"/>
          </p:cNvSpPr>
          <p:nvPr>
            <p:ph type="title"/>
          </p:nvPr>
        </p:nvSpPr>
        <p:spPr/>
        <p:txBody>
          <a:bodyPr/>
          <a:lstStyle/>
          <a:p>
            <a:r>
              <a:rPr lang="en-US" dirty="0"/>
              <a:t>Horizontal Alignment</a:t>
            </a:r>
          </a:p>
        </p:txBody>
      </p:sp>
      <p:sp>
        <p:nvSpPr>
          <p:cNvPr id="3" name="Content Placeholder 2">
            <a:extLst>
              <a:ext uri="{FF2B5EF4-FFF2-40B4-BE49-F238E27FC236}">
                <a16:creationId xmlns:a16="http://schemas.microsoft.com/office/drawing/2014/main" id="{81F041F8-261D-6AEF-3C62-60849D0DD691}"/>
              </a:ext>
            </a:extLst>
          </p:cNvPr>
          <p:cNvSpPr>
            <a:spLocks noGrp="1"/>
          </p:cNvSpPr>
          <p:nvPr>
            <p:ph idx="1"/>
          </p:nvPr>
        </p:nvSpPr>
        <p:spPr>
          <a:xfrm>
            <a:off x="838200" y="1825625"/>
            <a:ext cx="3771378" cy="4351338"/>
          </a:xfrm>
        </p:spPr>
        <p:txBody>
          <a:bodyPr/>
          <a:lstStyle/>
          <a:p>
            <a:r>
              <a:rPr lang="en-US" dirty="0"/>
              <a:t>Let’s look at this example</a:t>
            </a:r>
          </a:p>
          <a:p>
            <a:r>
              <a:rPr lang="en-US" dirty="0"/>
              <a:t>The horizontal alignment of the text makes it easier to scan</a:t>
            </a:r>
          </a:p>
          <a:p>
            <a:endParaRPr lang="en-US" dirty="0"/>
          </a:p>
        </p:txBody>
      </p:sp>
      <p:pic>
        <p:nvPicPr>
          <p:cNvPr id="6" name="Picture 5" descr="A picture containing diagram&#10;&#10;Description automatically generated">
            <a:extLst>
              <a:ext uri="{FF2B5EF4-FFF2-40B4-BE49-F238E27FC236}">
                <a16:creationId xmlns:a16="http://schemas.microsoft.com/office/drawing/2014/main" id="{0BCFF1B5-C4AD-127D-AEF3-A3B0B70FF400}"/>
              </a:ext>
            </a:extLst>
          </p:cNvPr>
          <p:cNvPicPr>
            <a:picLocks noChangeAspect="1"/>
          </p:cNvPicPr>
          <p:nvPr/>
        </p:nvPicPr>
        <p:blipFill>
          <a:blip r:embed="rId2"/>
          <a:stretch>
            <a:fillRect/>
          </a:stretch>
        </p:blipFill>
        <p:spPr>
          <a:xfrm>
            <a:off x="4266765" y="1216167"/>
            <a:ext cx="7772400" cy="5641833"/>
          </a:xfrm>
          <a:prstGeom prst="rect">
            <a:avLst/>
          </a:prstGeom>
        </p:spPr>
      </p:pic>
    </p:spTree>
    <p:extLst>
      <p:ext uri="{BB962C8B-B14F-4D97-AF65-F5344CB8AC3E}">
        <p14:creationId xmlns:p14="http://schemas.microsoft.com/office/powerpoint/2010/main" val="1767390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E2B78-3D5D-72A6-D79D-FC61FF88362D}"/>
              </a:ext>
            </a:extLst>
          </p:cNvPr>
          <p:cNvSpPr>
            <a:spLocks noGrp="1"/>
          </p:cNvSpPr>
          <p:nvPr>
            <p:ph type="title"/>
          </p:nvPr>
        </p:nvSpPr>
        <p:spPr/>
        <p:txBody>
          <a:bodyPr/>
          <a:lstStyle/>
          <a:p>
            <a:r>
              <a:rPr lang="en-US" dirty="0"/>
              <a:t>Simplicity</a:t>
            </a:r>
          </a:p>
        </p:txBody>
      </p:sp>
      <p:sp>
        <p:nvSpPr>
          <p:cNvPr id="3" name="Content Placeholder 2">
            <a:extLst>
              <a:ext uri="{FF2B5EF4-FFF2-40B4-BE49-F238E27FC236}">
                <a16:creationId xmlns:a16="http://schemas.microsoft.com/office/drawing/2014/main" id="{7AC35D1F-DFCF-B8E9-6380-03C977AA0153}"/>
              </a:ext>
            </a:extLst>
          </p:cNvPr>
          <p:cNvSpPr>
            <a:spLocks noGrp="1"/>
          </p:cNvSpPr>
          <p:nvPr>
            <p:ph idx="1"/>
          </p:nvPr>
        </p:nvSpPr>
        <p:spPr/>
        <p:txBody>
          <a:bodyPr/>
          <a:lstStyle/>
          <a:p>
            <a:r>
              <a:rPr lang="en-US" dirty="0"/>
              <a:t>What is simplicity in a design? </a:t>
            </a:r>
          </a:p>
          <a:p>
            <a:r>
              <a:rPr lang="en-US" dirty="0"/>
              <a:t>Why is it good? </a:t>
            </a:r>
          </a:p>
          <a:p>
            <a:endParaRPr lang="en-US" dirty="0"/>
          </a:p>
          <a:p>
            <a:r>
              <a:rPr lang="en-US" dirty="0"/>
              <a:t>Nothing more to add</a:t>
            </a:r>
          </a:p>
          <a:p>
            <a:r>
              <a:rPr lang="en-US" dirty="0"/>
              <a:t>Nothing left to take away</a:t>
            </a:r>
          </a:p>
          <a:p>
            <a:pPr marL="0" indent="0">
              <a:buNone/>
            </a:pPr>
            <a:endParaRPr lang="en-US" dirty="0"/>
          </a:p>
        </p:txBody>
      </p:sp>
    </p:spTree>
    <p:extLst>
      <p:ext uri="{BB962C8B-B14F-4D97-AF65-F5344CB8AC3E}">
        <p14:creationId xmlns:p14="http://schemas.microsoft.com/office/powerpoint/2010/main" val="22762372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9917B-39D5-D4A1-DFB3-1AA7D24822A5}"/>
              </a:ext>
            </a:extLst>
          </p:cNvPr>
          <p:cNvSpPr>
            <a:spLocks noGrp="1"/>
          </p:cNvSpPr>
          <p:nvPr>
            <p:ph type="title"/>
          </p:nvPr>
        </p:nvSpPr>
        <p:spPr/>
        <p:txBody>
          <a:bodyPr/>
          <a:lstStyle/>
          <a:p>
            <a:r>
              <a:rPr lang="en-US" dirty="0"/>
              <a:t>Horizontal Alignment and Eyeline</a:t>
            </a:r>
          </a:p>
        </p:txBody>
      </p:sp>
      <p:sp>
        <p:nvSpPr>
          <p:cNvPr id="3" name="Content Placeholder 2">
            <a:extLst>
              <a:ext uri="{FF2B5EF4-FFF2-40B4-BE49-F238E27FC236}">
                <a16:creationId xmlns:a16="http://schemas.microsoft.com/office/drawing/2014/main" id="{62306E4A-6273-97A3-99E1-911F7FFF27BB}"/>
              </a:ext>
            </a:extLst>
          </p:cNvPr>
          <p:cNvSpPr>
            <a:spLocks noGrp="1"/>
          </p:cNvSpPr>
          <p:nvPr>
            <p:ph idx="1"/>
          </p:nvPr>
        </p:nvSpPr>
        <p:spPr>
          <a:xfrm>
            <a:off x="712939" y="1666491"/>
            <a:ext cx="4560518" cy="4826383"/>
          </a:xfrm>
        </p:spPr>
        <p:txBody>
          <a:bodyPr>
            <a:normAutofit fontScale="92500" lnSpcReduction="10000"/>
          </a:bodyPr>
          <a:lstStyle/>
          <a:p>
            <a:pPr algn="l" fontAlgn="base"/>
            <a:r>
              <a:rPr lang="en-US" dirty="0">
                <a:solidFill>
                  <a:srgbClr val="000000"/>
                </a:solidFill>
                <a:latin typeface="Lucida Grande" panose="020B0600040502020204" pitchFamily="34" charset="0"/>
              </a:rPr>
              <a:t>Look at this example</a:t>
            </a:r>
          </a:p>
          <a:p>
            <a:pPr lvl="1" fontAlgn="base"/>
            <a:r>
              <a:rPr lang="en-US" b="0" i="0" dirty="0">
                <a:solidFill>
                  <a:srgbClr val="000000"/>
                </a:solidFill>
                <a:effectLst/>
                <a:latin typeface="Lucida Grande" panose="020B0600040502020204" pitchFamily="34" charset="0"/>
              </a:rPr>
              <a:t>2 pieces of content</a:t>
            </a:r>
          </a:p>
          <a:p>
            <a:pPr lvl="1" fontAlgn="base"/>
            <a:r>
              <a:rPr lang="en-US" b="0" i="0" dirty="0">
                <a:solidFill>
                  <a:srgbClr val="000000"/>
                </a:solidFill>
                <a:effectLst/>
                <a:latin typeface="Lucida Grande" panose="020B0600040502020204" pitchFamily="34" charset="0"/>
              </a:rPr>
              <a:t>In the same ‘eyeline’ </a:t>
            </a:r>
          </a:p>
          <a:p>
            <a:pPr algn="l" fontAlgn="base"/>
            <a:r>
              <a:rPr lang="en-US" b="0" i="0" dirty="0">
                <a:solidFill>
                  <a:srgbClr val="000000"/>
                </a:solidFill>
                <a:effectLst/>
                <a:latin typeface="Lucida Grande" panose="020B0600040502020204" pitchFamily="34" charset="0"/>
              </a:rPr>
              <a:t>Our brains want to jump horizontally to the next piece of content. </a:t>
            </a:r>
          </a:p>
          <a:p>
            <a:pPr algn="l" fontAlgn="base"/>
            <a:r>
              <a:rPr lang="en-US" b="0" i="0" dirty="0">
                <a:solidFill>
                  <a:srgbClr val="000000"/>
                </a:solidFill>
                <a:effectLst/>
                <a:latin typeface="Lucida Grande" panose="020B0600040502020204" pitchFamily="34" charset="0"/>
              </a:rPr>
              <a:t>This makes it hard to focus on the first bit of content. </a:t>
            </a:r>
          </a:p>
          <a:p>
            <a:pPr algn="l" fontAlgn="base"/>
            <a:r>
              <a:rPr lang="en-US" dirty="0">
                <a:solidFill>
                  <a:srgbClr val="000000"/>
                </a:solidFill>
                <a:latin typeface="Lucida Grande" panose="020B0600040502020204" pitchFamily="34" charset="0"/>
              </a:rPr>
              <a:t>O</a:t>
            </a:r>
            <a:r>
              <a:rPr lang="en-US" b="0" i="0" dirty="0">
                <a:solidFill>
                  <a:srgbClr val="000000"/>
                </a:solidFill>
                <a:effectLst/>
                <a:latin typeface="Lucida Grande" panose="020B0600040502020204" pitchFamily="34" charset="0"/>
              </a:rPr>
              <a:t>verlapping can cause disruptions to comprehending the content.</a:t>
            </a:r>
          </a:p>
          <a:p>
            <a:endParaRPr lang="en-US" dirty="0"/>
          </a:p>
        </p:txBody>
      </p:sp>
      <p:pic>
        <p:nvPicPr>
          <p:cNvPr id="5" name="Picture 4" descr="Text&#10;&#10;Description automatically generated">
            <a:extLst>
              <a:ext uri="{FF2B5EF4-FFF2-40B4-BE49-F238E27FC236}">
                <a16:creationId xmlns:a16="http://schemas.microsoft.com/office/drawing/2014/main" id="{ADD3E197-37CA-86B1-93B4-E5910099C56C}"/>
              </a:ext>
            </a:extLst>
          </p:cNvPr>
          <p:cNvPicPr>
            <a:picLocks noChangeAspect="1"/>
          </p:cNvPicPr>
          <p:nvPr/>
        </p:nvPicPr>
        <p:blipFill>
          <a:blip r:embed="rId2"/>
          <a:stretch>
            <a:fillRect/>
          </a:stretch>
        </p:blipFill>
        <p:spPr>
          <a:xfrm>
            <a:off x="5842648" y="1666492"/>
            <a:ext cx="6200161" cy="5116281"/>
          </a:xfrm>
          <a:prstGeom prst="rect">
            <a:avLst/>
          </a:prstGeom>
        </p:spPr>
      </p:pic>
    </p:spTree>
    <p:extLst>
      <p:ext uri="{BB962C8B-B14F-4D97-AF65-F5344CB8AC3E}">
        <p14:creationId xmlns:p14="http://schemas.microsoft.com/office/powerpoint/2010/main" val="297472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9917B-39D5-D4A1-DFB3-1AA7D24822A5}"/>
              </a:ext>
            </a:extLst>
          </p:cNvPr>
          <p:cNvSpPr>
            <a:spLocks noGrp="1"/>
          </p:cNvSpPr>
          <p:nvPr>
            <p:ph type="title"/>
          </p:nvPr>
        </p:nvSpPr>
        <p:spPr/>
        <p:txBody>
          <a:bodyPr/>
          <a:lstStyle/>
          <a:p>
            <a:r>
              <a:rPr lang="en-US" dirty="0"/>
              <a:t>Horizontal alignment: Eyeline</a:t>
            </a:r>
          </a:p>
        </p:txBody>
      </p:sp>
      <p:sp>
        <p:nvSpPr>
          <p:cNvPr id="3" name="Content Placeholder 2">
            <a:extLst>
              <a:ext uri="{FF2B5EF4-FFF2-40B4-BE49-F238E27FC236}">
                <a16:creationId xmlns:a16="http://schemas.microsoft.com/office/drawing/2014/main" id="{62306E4A-6273-97A3-99E1-911F7FFF27BB}"/>
              </a:ext>
            </a:extLst>
          </p:cNvPr>
          <p:cNvSpPr>
            <a:spLocks noGrp="1"/>
          </p:cNvSpPr>
          <p:nvPr>
            <p:ph idx="1"/>
          </p:nvPr>
        </p:nvSpPr>
        <p:spPr>
          <a:xfrm>
            <a:off x="838200" y="1825625"/>
            <a:ext cx="4948825" cy="4351338"/>
          </a:xfrm>
        </p:spPr>
        <p:txBody>
          <a:bodyPr>
            <a:normAutofit/>
          </a:bodyPr>
          <a:lstStyle/>
          <a:p>
            <a:pPr algn="l" fontAlgn="base"/>
            <a:r>
              <a:rPr lang="en-US" b="1" dirty="0">
                <a:solidFill>
                  <a:srgbClr val="000000"/>
                </a:solidFill>
                <a:latin typeface="Lucida Grande" panose="020B0600040502020204" pitchFamily="34" charset="0"/>
              </a:rPr>
              <a:t>G</a:t>
            </a:r>
            <a:r>
              <a:rPr lang="en-US" b="1" i="0" dirty="0">
                <a:solidFill>
                  <a:srgbClr val="000000"/>
                </a:solidFill>
                <a:effectLst/>
                <a:latin typeface="Lucida Grande" panose="020B0600040502020204" pitchFamily="34" charset="0"/>
              </a:rPr>
              <a:t>ive some vertical space between things</a:t>
            </a:r>
            <a:r>
              <a:rPr lang="en-US" b="0" i="0" dirty="0">
                <a:solidFill>
                  <a:srgbClr val="000000"/>
                </a:solidFill>
                <a:effectLst/>
                <a:latin typeface="Lucida Grande" panose="020B0600040502020204" pitchFamily="34" charset="0"/>
              </a:rPr>
              <a:t> so the user can easily look at each area separately.</a:t>
            </a:r>
          </a:p>
          <a:p>
            <a:endParaRPr lang="en-US" dirty="0"/>
          </a:p>
        </p:txBody>
      </p:sp>
      <p:pic>
        <p:nvPicPr>
          <p:cNvPr id="7" name="Picture 6" descr="Text&#10;&#10;Description automatically generated">
            <a:extLst>
              <a:ext uri="{FF2B5EF4-FFF2-40B4-BE49-F238E27FC236}">
                <a16:creationId xmlns:a16="http://schemas.microsoft.com/office/drawing/2014/main" id="{85A9F9F9-D5B2-6C51-D2AA-C6FADCC7F023}"/>
              </a:ext>
            </a:extLst>
          </p:cNvPr>
          <p:cNvPicPr>
            <a:picLocks noChangeAspect="1"/>
          </p:cNvPicPr>
          <p:nvPr/>
        </p:nvPicPr>
        <p:blipFill>
          <a:blip r:embed="rId2"/>
          <a:stretch>
            <a:fillRect/>
          </a:stretch>
        </p:blipFill>
        <p:spPr>
          <a:xfrm>
            <a:off x="6245410" y="1690687"/>
            <a:ext cx="5836913" cy="4802187"/>
          </a:xfrm>
          <a:prstGeom prst="rect">
            <a:avLst/>
          </a:prstGeom>
        </p:spPr>
      </p:pic>
    </p:spTree>
    <p:extLst>
      <p:ext uri="{BB962C8B-B14F-4D97-AF65-F5344CB8AC3E}">
        <p14:creationId xmlns:p14="http://schemas.microsoft.com/office/powerpoint/2010/main" val="24585704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C8DF7-1038-A25E-C130-021FE6112C05}"/>
              </a:ext>
            </a:extLst>
          </p:cNvPr>
          <p:cNvSpPr>
            <a:spLocks noGrp="1"/>
          </p:cNvSpPr>
          <p:nvPr>
            <p:ph type="title"/>
          </p:nvPr>
        </p:nvSpPr>
        <p:spPr/>
        <p:txBody>
          <a:bodyPr/>
          <a:lstStyle/>
          <a:p>
            <a:r>
              <a:rPr lang="en-US" dirty="0"/>
              <a:t>Graphic Design and Layout </a:t>
            </a:r>
          </a:p>
        </p:txBody>
      </p:sp>
      <p:sp>
        <p:nvSpPr>
          <p:cNvPr id="3" name="Content Placeholder 2">
            <a:extLst>
              <a:ext uri="{FF2B5EF4-FFF2-40B4-BE49-F238E27FC236}">
                <a16:creationId xmlns:a16="http://schemas.microsoft.com/office/drawing/2014/main" id="{246D6E13-B764-CA4A-4E5C-741D53260E16}"/>
              </a:ext>
            </a:extLst>
          </p:cNvPr>
          <p:cNvSpPr>
            <a:spLocks noGrp="1"/>
          </p:cNvSpPr>
          <p:nvPr>
            <p:ph idx="1"/>
          </p:nvPr>
        </p:nvSpPr>
        <p:spPr/>
        <p:txBody>
          <a:bodyPr/>
          <a:lstStyle/>
          <a:p>
            <a:r>
              <a:rPr lang="en-US" dirty="0"/>
              <a:t>Simplicity</a:t>
            </a:r>
          </a:p>
          <a:p>
            <a:r>
              <a:rPr lang="en-US" dirty="0"/>
              <a:t>Grouping and Hierarchy</a:t>
            </a:r>
          </a:p>
          <a:p>
            <a:r>
              <a:rPr lang="en-US" dirty="0">
                <a:solidFill>
                  <a:schemeClr val="accent1">
                    <a:lumMod val="75000"/>
                  </a:schemeClr>
                </a:solidFill>
              </a:rPr>
              <a:t>Balance and Symmetry</a:t>
            </a:r>
          </a:p>
          <a:p>
            <a:r>
              <a:rPr lang="en-US" dirty="0"/>
              <a:t>Alignment and Grids</a:t>
            </a:r>
          </a:p>
        </p:txBody>
      </p:sp>
    </p:spTree>
    <p:extLst>
      <p:ext uri="{BB962C8B-B14F-4D97-AF65-F5344CB8AC3E}">
        <p14:creationId xmlns:p14="http://schemas.microsoft.com/office/powerpoint/2010/main" val="33004364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6C721-0884-A959-DC07-E0CC9259D620}"/>
              </a:ext>
            </a:extLst>
          </p:cNvPr>
          <p:cNvSpPr>
            <a:spLocks noGrp="1"/>
          </p:cNvSpPr>
          <p:nvPr>
            <p:ph type="title"/>
          </p:nvPr>
        </p:nvSpPr>
        <p:spPr/>
        <p:txBody>
          <a:bodyPr/>
          <a:lstStyle/>
          <a:p>
            <a:r>
              <a:rPr lang="en-US" dirty="0"/>
              <a:t>Balance and symmetry</a:t>
            </a:r>
          </a:p>
        </p:txBody>
      </p:sp>
      <p:sp>
        <p:nvSpPr>
          <p:cNvPr id="3" name="Content Placeholder 2">
            <a:extLst>
              <a:ext uri="{FF2B5EF4-FFF2-40B4-BE49-F238E27FC236}">
                <a16:creationId xmlns:a16="http://schemas.microsoft.com/office/drawing/2014/main" id="{C1D6C233-8869-6D3F-7CAA-1608637DB32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035983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70B0-F7AB-7E2A-2991-AD8C297B8BE6}"/>
              </a:ext>
            </a:extLst>
          </p:cNvPr>
          <p:cNvSpPr>
            <a:spLocks noGrp="1"/>
          </p:cNvSpPr>
          <p:nvPr>
            <p:ph type="title"/>
          </p:nvPr>
        </p:nvSpPr>
        <p:spPr/>
        <p:txBody>
          <a:bodyPr/>
          <a:lstStyle/>
          <a:p>
            <a:r>
              <a:rPr lang="en-US" dirty="0"/>
              <a:t>How to use balance and symmetry in UI design</a:t>
            </a:r>
          </a:p>
        </p:txBody>
      </p:sp>
      <p:sp>
        <p:nvSpPr>
          <p:cNvPr id="3" name="Content Placeholder 2">
            <a:extLst>
              <a:ext uri="{FF2B5EF4-FFF2-40B4-BE49-F238E27FC236}">
                <a16:creationId xmlns:a16="http://schemas.microsoft.com/office/drawing/2014/main" id="{BE120475-5E88-BA9F-84E3-ADF73B866247}"/>
              </a:ext>
            </a:extLst>
          </p:cNvPr>
          <p:cNvSpPr>
            <a:spLocks noGrp="1"/>
          </p:cNvSpPr>
          <p:nvPr>
            <p:ph idx="1"/>
          </p:nvPr>
        </p:nvSpPr>
        <p:spPr>
          <a:xfrm>
            <a:off x="838200" y="1825625"/>
            <a:ext cx="4159685" cy="4351338"/>
          </a:xfrm>
        </p:spPr>
        <p:txBody>
          <a:bodyPr/>
          <a:lstStyle/>
          <a:p>
            <a:r>
              <a:rPr lang="en-US" dirty="0"/>
              <a:t>Choose an axis (usually vertical)</a:t>
            </a:r>
          </a:p>
          <a:p>
            <a:r>
              <a:rPr lang="en-US" dirty="0"/>
              <a:t>Distribute elements equally around the axis</a:t>
            </a:r>
          </a:p>
          <a:p>
            <a:pPr lvl="1"/>
            <a:r>
              <a:rPr lang="en-US" dirty="0"/>
              <a:t>Equalize both mass and extent</a:t>
            </a:r>
          </a:p>
          <a:p>
            <a:pPr marL="0" indent="0">
              <a:buNone/>
            </a:pPr>
            <a:endParaRPr lang="en-US" dirty="0"/>
          </a:p>
        </p:txBody>
      </p:sp>
      <p:pic>
        <p:nvPicPr>
          <p:cNvPr id="4" name="Picture 2" descr="https://lh3.googleusercontent.com/yiHCoqYnrGq6rLgEa9Kck-Uifjdsi76rAEY_28gNuDubsrGV3GBrddR6O8SxHvgubtIovZIKkypE_Fwy_6jXo1Vd_x0npmqTo3hrkrvFlj-8nBQNVManWHeh_4ybAnqciZYi3eZL">
            <a:extLst>
              <a:ext uri="{FF2B5EF4-FFF2-40B4-BE49-F238E27FC236}">
                <a16:creationId xmlns:a16="http://schemas.microsoft.com/office/drawing/2014/main" id="{F82F4DD1-5DD4-406C-96D7-EA8D352CA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9076" y="2266787"/>
            <a:ext cx="5943600" cy="298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663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2F94F-DEC7-7022-703B-9CE1141BA70A}"/>
              </a:ext>
            </a:extLst>
          </p:cNvPr>
          <p:cNvSpPr>
            <a:spLocks noGrp="1"/>
          </p:cNvSpPr>
          <p:nvPr>
            <p:ph type="title"/>
          </p:nvPr>
        </p:nvSpPr>
        <p:spPr/>
        <p:txBody>
          <a:bodyPr/>
          <a:lstStyle/>
          <a:p>
            <a:r>
              <a:rPr lang="en-US" dirty="0"/>
              <a:t>Grid-based design</a:t>
            </a:r>
          </a:p>
        </p:txBody>
      </p:sp>
      <p:sp>
        <p:nvSpPr>
          <p:cNvPr id="3" name="Content Placeholder 2">
            <a:extLst>
              <a:ext uri="{FF2B5EF4-FFF2-40B4-BE49-F238E27FC236}">
                <a16:creationId xmlns:a16="http://schemas.microsoft.com/office/drawing/2014/main" id="{523615C9-BC12-B3D9-745F-E95097B6CE50}"/>
              </a:ext>
            </a:extLst>
          </p:cNvPr>
          <p:cNvSpPr>
            <a:spLocks noGrp="1"/>
          </p:cNvSpPr>
          <p:nvPr>
            <p:ph idx="1"/>
          </p:nvPr>
        </p:nvSpPr>
        <p:spPr>
          <a:xfrm>
            <a:off x="838200" y="1825625"/>
            <a:ext cx="6196774" cy="4351338"/>
          </a:xfrm>
        </p:spPr>
        <p:txBody>
          <a:bodyPr>
            <a:normAutofit lnSpcReduction="10000"/>
          </a:bodyPr>
          <a:lstStyle/>
          <a:p>
            <a:r>
              <a:rPr lang="en-US" dirty="0"/>
              <a:t>A </a:t>
            </a:r>
            <a:r>
              <a:rPr lang="en-US" b="1" dirty="0"/>
              <a:t>grid</a:t>
            </a:r>
            <a:r>
              <a:rPr lang="en-US" dirty="0"/>
              <a:t> is one effective way to achieve both alignment and balance, nearly automatically. </a:t>
            </a:r>
          </a:p>
          <a:p>
            <a:r>
              <a:rPr lang="en-US" dirty="0"/>
              <a:t>A grid means that you divide the user interface into equal-width columns </a:t>
            </a:r>
          </a:p>
          <a:p>
            <a:pPr lvl="1"/>
            <a:r>
              <a:rPr lang="en-US" dirty="0"/>
              <a:t>separated by gaps, and with margins on both sides of the window</a:t>
            </a:r>
          </a:p>
          <a:p>
            <a:pPr lvl="1"/>
            <a:r>
              <a:rPr lang="en-US" dirty="0"/>
              <a:t>align content and controls on the column boundaries. </a:t>
            </a:r>
          </a:p>
          <a:p>
            <a:pPr lvl="1"/>
            <a:r>
              <a:rPr lang="en-US" dirty="0"/>
              <a:t>Some elements may span multiple columns, but they align (start or end at) column boundaries</a:t>
            </a:r>
          </a:p>
        </p:txBody>
      </p:sp>
      <p:pic>
        <p:nvPicPr>
          <p:cNvPr id="4" name="Picture 2" descr="https://lh6.googleusercontent.com/akA-7Dj513UNNea4WaaLa0YunAf6Oad6GBjhKkCMasSVN7pPd0GXs60br740BRvq2JMSsd68fSLvcGcCiL3CY5MU6W4dFvh3JF6z30XuJiPDk4GWUV-XGX9vfXWKWY3EAKJ2c0gw">
            <a:extLst>
              <a:ext uri="{FF2B5EF4-FFF2-40B4-BE49-F238E27FC236}">
                <a16:creationId xmlns:a16="http://schemas.microsoft.com/office/drawing/2014/main" id="{94A86FB2-EF5D-5472-9AE1-D38EAC68E0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4974" y="2141950"/>
            <a:ext cx="4981661" cy="2818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6812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D94BD-5BB4-6A54-C126-CE1CC6F4BF10}"/>
              </a:ext>
            </a:extLst>
          </p:cNvPr>
          <p:cNvSpPr>
            <a:spLocks noGrp="1"/>
          </p:cNvSpPr>
          <p:nvPr>
            <p:ph type="title"/>
          </p:nvPr>
        </p:nvSpPr>
        <p:spPr/>
        <p:txBody>
          <a:bodyPr/>
          <a:lstStyle/>
          <a:p>
            <a:r>
              <a:rPr lang="en-US" dirty="0"/>
              <a:t>Grid-based design</a:t>
            </a:r>
          </a:p>
        </p:txBody>
      </p:sp>
      <p:sp>
        <p:nvSpPr>
          <p:cNvPr id="3" name="Content Placeholder 2">
            <a:extLst>
              <a:ext uri="{FF2B5EF4-FFF2-40B4-BE49-F238E27FC236}">
                <a16:creationId xmlns:a16="http://schemas.microsoft.com/office/drawing/2014/main" id="{BF080F9C-8EC6-95C3-18C9-C2892E2B15FA}"/>
              </a:ext>
            </a:extLst>
          </p:cNvPr>
          <p:cNvSpPr>
            <a:spLocks noGrp="1"/>
          </p:cNvSpPr>
          <p:nvPr>
            <p:ph idx="1"/>
          </p:nvPr>
        </p:nvSpPr>
        <p:spPr>
          <a:xfrm>
            <a:off x="838200" y="1825625"/>
            <a:ext cx="3909164" cy="4351338"/>
          </a:xfrm>
        </p:spPr>
        <p:txBody>
          <a:bodyPr/>
          <a:lstStyle/>
          <a:p>
            <a:r>
              <a:rPr lang="en-US" dirty="0"/>
              <a:t>Let’s find the alignment</a:t>
            </a:r>
          </a:p>
        </p:txBody>
      </p:sp>
      <p:pic>
        <p:nvPicPr>
          <p:cNvPr id="5" name="Picture 4" descr="Diagram&#10;&#10;Description automatically generated">
            <a:extLst>
              <a:ext uri="{FF2B5EF4-FFF2-40B4-BE49-F238E27FC236}">
                <a16:creationId xmlns:a16="http://schemas.microsoft.com/office/drawing/2014/main" id="{7946E755-B972-AE8A-7CC3-009D9BCF6851}"/>
              </a:ext>
            </a:extLst>
          </p:cNvPr>
          <p:cNvPicPr>
            <a:picLocks noChangeAspect="1"/>
          </p:cNvPicPr>
          <p:nvPr/>
        </p:nvPicPr>
        <p:blipFill>
          <a:blip r:embed="rId2"/>
          <a:stretch>
            <a:fillRect/>
          </a:stretch>
        </p:blipFill>
        <p:spPr>
          <a:xfrm>
            <a:off x="5509625" y="46037"/>
            <a:ext cx="5982746" cy="6858000"/>
          </a:xfrm>
          <a:prstGeom prst="rect">
            <a:avLst/>
          </a:prstGeom>
        </p:spPr>
      </p:pic>
    </p:spTree>
    <p:extLst>
      <p:ext uri="{BB962C8B-B14F-4D97-AF65-F5344CB8AC3E}">
        <p14:creationId xmlns:p14="http://schemas.microsoft.com/office/powerpoint/2010/main" val="13938493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D94BD-5BB4-6A54-C126-CE1CC6F4BF10}"/>
              </a:ext>
            </a:extLst>
          </p:cNvPr>
          <p:cNvSpPr>
            <a:spLocks noGrp="1"/>
          </p:cNvSpPr>
          <p:nvPr>
            <p:ph type="title"/>
          </p:nvPr>
        </p:nvSpPr>
        <p:spPr/>
        <p:txBody>
          <a:bodyPr/>
          <a:lstStyle/>
          <a:p>
            <a:r>
              <a:rPr lang="en-US" dirty="0"/>
              <a:t>Grid-based design</a:t>
            </a:r>
          </a:p>
        </p:txBody>
      </p:sp>
      <p:sp>
        <p:nvSpPr>
          <p:cNvPr id="3" name="Content Placeholder 2">
            <a:extLst>
              <a:ext uri="{FF2B5EF4-FFF2-40B4-BE49-F238E27FC236}">
                <a16:creationId xmlns:a16="http://schemas.microsoft.com/office/drawing/2014/main" id="{BF080F9C-8EC6-95C3-18C9-C2892E2B15FA}"/>
              </a:ext>
            </a:extLst>
          </p:cNvPr>
          <p:cNvSpPr>
            <a:spLocks noGrp="1"/>
          </p:cNvSpPr>
          <p:nvPr>
            <p:ph idx="1"/>
          </p:nvPr>
        </p:nvSpPr>
        <p:spPr>
          <a:xfrm>
            <a:off x="838200" y="1825625"/>
            <a:ext cx="3909164" cy="4351338"/>
          </a:xfrm>
        </p:spPr>
        <p:txBody>
          <a:bodyPr/>
          <a:lstStyle/>
          <a:p>
            <a:r>
              <a:rPr lang="en-US" dirty="0"/>
              <a:t>So many places of alignment</a:t>
            </a:r>
          </a:p>
        </p:txBody>
      </p:sp>
      <p:pic>
        <p:nvPicPr>
          <p:cNvPr id="6" name="Picture 5" descr="Diagram&#10;&#10;Description automatically generated">
            <a:extLst>
              <a:ext uri="{FF2B5EF4-FFF2-40B4-BE49-F238E27FC236}">
                <a16:creationId xmlns:a16="http://schemas.microsoft.com/office/drawing/2014/main" id="{4F546A4E-8487-02DC-475B-3675434F8789}"/>
              </a:ext>
            </a:extLst>
          </p:cNvPr>
          <p:cNvPicPr>
            <a:picLocks noChangeAspect="1"/>
          </p:cNvPicPr>
          <p:nvPr/>
        </p:nvPicPr>
        <p:blipFill>
          <a:blip r:embed="rId2"/>
          <a:stretch>
            <a:fillRect/>
          </a:stretch>
        </p:blipFill>
        <p:spPr>
          <a:xfrm>
            <a:off x="6167630" y="87682"/>
            <a:ext cx="6024370" cy="6858000"/>
          </a:xfrm>
          <a:prstGeom prst="rect">
            <a:avLst/>
          </a:prstGeom>
        </p:spPr>
      </p:pic>
    </p:spTree>
    <p:extLst>
      <p:ext uri="{BB962C8B-B14F-4D97-AF65-F5344CB8AC3E}">
        <p14:creationId xmlns:p14="http://schemas.microsoft.com/office/powerpoint/2010/main" val="5227057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6F91-27ED-919F-C84F-4960CD382E28}"/>
              </a:ext>
            </a:extLst>
          </p:cNvPr>
          <p:cNvSpPr>
            <a:spLocks noGrp="1"/>
          </p:cNvSpPr>
          <p:nvPr>
            <p:ph type="title"/>
          </p:nvPr>
        </p:nvSpPr>
        <p:spPr/>
        <p:txBody>
          <a:bodyPr/>
          <a:lstStyle/>
          <a:p>
            <a:r>
              <a:rPr lang="en-US" dirty="0"/>
              <a:t>Psychological principle: Gestalt principles</a:t>
            </a:r>
          </a:p>
        </p:txBody>
      </p:sp>
      <p:sp>
        <p:nvSpPr>
          <p:cNvPr id="3" name="Content Placeholder 2">
            <a:extLst>
              <a:ext uri="{FF2B5EF4-FFF2-40B4-BE49-F238E27FC236}">
                <a16:creationId xmlns:a16="http://schemas.microsoft.com/office/drawing/2014/main" id="{6E2A1C52-E1EF-2967-AAB3-E733114837E7}"/>
              </a:ext>
            </a:extLst>
          </p:cNvPr>
          <p:cNvSpPr>
            <a:spLocks noGrp="1"/>
          </p:cNvSpPr>
          <p:nvPr>
            <p:ph idx="1"/>
          </p:nvPr>
        </p:nvSpPr>
        <p:spPr>
          <a:xfrm>
            <a:off x="838200" y="1825625"/>
            <a:ext cx="3220233" cy="4351338"/>
          </a:xfrm>
        </p:spPr>
        <p:txBody>
          <a:bodyPr>
            <a:normAutofit lnSpcReduction="10000"/>
          </a:bodyPr>
          <a:lstStyle/>
          <a:p>
            <a:r>
              <a:rPr lang="en-US" dirty="0"/>
              <a:t>1923 work:</a:t>
            </a:r>
            <a:r>
              <a:rPr lang="en-US" b="0" i="0" dirty="0">
                <a:solidFill>
                  <a:srgbClr val="262D3D"/>
                </a:solidFill>
                <a:effectLst/>
              </a:rPr>
              <a:t> </a:t>
            </a:r>
            <a:r>
              <a:rPr lang="en-US" b="0" i="1" dirty="0">
                <a:solidFill>
                  <a:srgbClr val="262D3D"/>
                </a:solidFill>
                <a:effectLst/>
              </a:rPr>
              <a:t>Gestalt laws of perceptual organization</a:t>
            </a:r>
            <a:endParaRPr lang="en-US" dirty="0"/>
          </a:p>
          <a:p>
            <a:r>
              <a:rPr lang="en-US" dirty="0"/>
              <a:t>We don’t ‘just see things’</a:t>
            </a:r>
          </a:p>
          <a:p>
            <a:r>
              <a:rPr lang="en-US" dirty="0"/>
              <a:t>Our brains do work to construct what we ‘see’</a:t>
            </a:r>
          </a:p>
          <a:p>
            <a:r>
              <a:rPr lang="en-US" dirty="0"/>
              <a:t>Gestalt principles are valuable to design</a:t>
            </a:r>
          </a:p>
          <a:p>
            <a:pPr marL="0" indent="0">
              <a:buNone/>
            </a:pPr>
            <a:endParaRPr lang="en-US" dirty="0"/>
          </a:p>
          <a:p>
            <a:endParaRPr lang="en-US" dirty="0"/>
          </a:p>
        </p:txBody>
      </p:sp>
      <p:pic>
        <p:nvPicPr>
          <p:cNvPr id="4" name="Picture 2" descr="https://lh5.googleusercontent.com/VqYZJ8fJncsSYqns1wqDByBJTgLSuSX3bLF9L11syf55Ho2scFvFvK-zifkkQpYwQfywy-1WemtbUaJji5tMnH106CHjtdnBpPb7lMPJAIssYuDopXTxJhKAkb2L7SmzWyyysapr">
            <a:extLst>
              <a:ext uri="{FF2B5EF4-FFF2-40B4-BE49-F238E27FC236}">
                <a16:creationId xmlns:a16="http://schemas.microsoft.com/office/drawing/2014/main" id="{2D8DCCD9-EEE0-D49F-9038-D916C02D0E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6772" y="2272506"/>
            <a:ext cx="5943600"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1452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0F00E-2F3E-E874-BDBC-02F454EB5E35}"/>
              </a:ext>
            </a:extLst>
          </p:cNvPr>
          <p:cNvSpPr>
            <a:spLocks noGrp="1"/>
          </p:cNvSpPr>
          <p:nvPr>
            <p:ph type="title"/>
          </p:nvPr>
        </p:nvSpPr>
        <p:spPr/>
        <p:txBody>
          <a:bodyPr/>
          <a:lstStyle/>
          <a:p>
            <a:r>
              <a:rPr lang="en-US" dirty="0"/>
              <a:t>Gestalt principle</a:t>
            </a:r>
          </a:p>
        </p:txBody>
      </p:sp>
      <p:sp>
        <p:nvSpPr>
          <p:cNvPr id="3" name="Content Placeholder 2">
            <a:extLst>
              <a:ext uri="{FF2B5EF4-FFF2-40B4-BE49-F238E27FC236}">
                <a16:creationId xmlns:a16="http://schemas.microsoft.com/office/drawing/2014/main" id="{7A519BF1-B781-B635-0512-9A09DD08D44A}"/>
              </a:ext>
            </a:extLst>
          </p:cNvPr>
          <p:cNvSpPr>
            <a:spLocks noGrp="1"/>
          </p:cNvSpPr>
          <p:nvPr>
            <p:ph idx="1"/>
          </p:nvPr>
        </p:nvSpPr>
        <p:spPr>
          <a:xfrm>
            <a:off x="838200" y="1825625"/>
            <a:ext cx="5650282" cy="4351338"/>
          </a:xfrm>
        </p:spPr>
        <p:txBody>
          <a:bodyPr>
            <a:normAutofit fontScale="92500" lnSpcReduction="10000"/>
          </a:bodyPr>
          <a:lstStyle/>
          <a:p>
            <a:r>
              <a:rPr lang="en-US" b="0" i="0" dirty="0">
                <a:solidFill>
                  <a:srgbClr val="262D3D"/>
                </a:solidFill>
                <a:effectLst/>
              </a:rPr>
              <a:t>The human brain will attempt to </a:t>
            </a:r>
            <a:r>
              <a:rPr lang="en-US" b="0" i="0" dirty="0">
                <a:solidFill>
                  <a:schemeClr val="accent1">
                    <a:lumMod val="75000"/>
                  </a:schemeClr>
                </a:solidFill>
                <a:effectLst/>
              </a:rPr>
              <a:t>simplify and organize </a:t>
            </a:r>
            <a:r>
              <a:rPr lang="en-US" b="0" i="0" dirty="0">
                <a:effectLst/>
              </a:rPr>
              <a:t>complex images </a:t>
            </a:r>
            <a:r>
              <a:rPr lang="en-US" b="0" i="0" dirty="0">
                <a:solidFill>
                  <a:srgbClr val="262D3D"/>
                </a:solidFill>
                <a:effectLst/>
              </a:rPr>
              <a:t>or designs that consist of many elements, </a:t>
            </a:r>
          </a:p>
          <a:p>
            <a:r>
              <a:rPr lang="en-US" b="0" i="0" dirty="0">
                <a:solidFill>
                  <a:srgbClr val="262D3D"/>
                </a:solidFill>
                <a:effectLst/>
              </a:rPr>
              <a:t>By subconsciously </a:t>
            </a:r>
            <a:r>
              <a:rPr lang="en-US" b="0" i="0" dirty="0">
                <a:solidFill>
                  <a:schemeClr val="accent1">
                    <a:lumMod val="75000"/>
                  </a:schemeClr>
                </a:solidFill>
                <a:effectLst/>
              </a:rPr>
              <a:t>arranging the parts into an organized system that creates a whole, rather than just a series of disparate elements. </a:t>
            </a:r>
          </a:p>
          <a:p>
            <a:r>
              <a:rPr lang="en-US" b="0" i="0" dirty="0">
                <a:solidFill>
                  <a:srgbClr val="262D3D"/>
                </a:solidFill>
                <a:effectLst/>
              </a:rPr>
              <a:t>Our brains are built to see </a:t>
            </a:r>
            <a:r>
              <a:rPr lang="en-US" b="0" i="0" dirty="0">
                <a:solidFill>
                  <a:schemeClr val="accent1">
                    <a:lumMod val="75000"/>
                  </a:schemeClr>
                </a:solidFill>
                <a:effectLst/>
              </a:rPr>
              <a:t>structure</a:t>
            </a:r>
            <a:r>
              <a:rPr lang="en-US" b="0" i="0" dirty="0">
                <a:solidFill>
                  <a:srgbClr val="262D3D"/>
                </a:solidFill>
                <a:effectLst/>
              </a:rPr>
              <a:t> and </a:t>
            </a:r>
            <a:r>
              <a:rPr lang="en-US" b="0" i="0" dirty="0">
                <a:solidFill>
                  <a:schemeClr val="accent1">
                    <a:lumMod val="75000"/>
                  </a:schemeClr>
                </a:solidFill>
                <a:effectLst/>
              </a:rPr>
              <a:t>patterns</a:t>
            </a:r>
            <a:r>
              <a:rPr lang="en-US" b="0" i="0" dirty="0">
                <a:solidFill>
                  <a:srgbClr val="262D3D"/>
                </a:solidFill>
                <a:effectLst/>
              </a:rPr>
              <a:t> in order for us to better understand the environment that we’re living in.</a:t>
            </a:r>
            <a:endParaRPr lang="en-US" dirty="0"/>
          </a:p>
        </p:txBody>
      </p:sp>
      <p:pic>
        <p:nvPicPr>
          <p:cNvPr id="4" name="Picture 2" descr="https://lh5.googleusercontent.com/VqYZJ8fJncsSYqns1wqDByBJTgLSuSX3bLF9L11syf55Ho2scFvFvK-zifkkQpYwQfywy-1WemtbUaJji5tMnH106CHjtdnBpPb7lMPJAIssYuDopXTxJhKAkb2L7SmzWyyysapr">
            <a:extLst>
              <a:ext uri="{FF2B5EF4-FFF2-40B4-BE49-F238E27FC236}">
                <a16:creationId xmlns:a16="http://schemas.microsoft.com/office/drawing/2014/main" id="{B0EB665C-E6A6-001A-C204-C41FFEE7D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6685" y="1690688"/>
            <a:ext cx="5006082" cy="2912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601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DCA6C-A5BB-E559-E26C-133F7E1A3D07}"/>
              </a:ext>
            </a:extLst>
          </p:cNvPr>
          <p:cNvSpPr>
            <a:spLocks noGrp="1"/>
          </p:cNvSpPr>
          <p:nvPr>
            <p:ph type="title"/>
          </p:nvPr>
        </p:nvSpPr>
        <p:spPr/>
        <p:txBody>
          <a:bodyPr/>
          <a:lstStyle/>
          <a:p>
            <a:r>
              <a:rPr lang="en-US" dirty="0"/>
              <a:t>Simplicity- counter-example</a:t>
            </a:r>
          </a:p>
        </p:txBody>
      </p:sp>
      <p:sp>
        <p:nvSpPr>
          <p:cNvPr id="3" name="Content Placeholder 2">
            <a:extLst>
              <a:ext uri="{FF2B5EF4-FFF2-40B4-BE49-F238E27FC236}">
                <a16:creationId xmlns:a16="http://schemas.microsoft.com/office/drawing/2014/main" id="{A09445BF-4E83-997B-78FA-61AC75F267B6}"/>
              </a:ext>
            </a:extLst>
          </p:cNvPr>
          <p:cNvSpPr>
            <a:spLocks noGrp="1"/>
          </p:cNvSpPr>
          <p:nvPr>
            <p:ph idx="1"/>
          </p:nvPr>
        </p:nvSpPr>
        <p:spPr>
          <a:xfrm>
            <a:off x="838200" y="1825625"/>
            <a:ext cx="4046951" cy="4351338"/>
          </a:xfrm>
        </p:spPr>
        <p:txBody>
          <a:bodyPr>
            <a:normAutofit/>
          </a:bodyPr>
          <a:lstStyle/>
          <a:p>
            <a:r>
              <a:rPr lang="en-US" dirty="0"/>
              <a:t>File Matrix program</a:t>
            </a:r>
          </a:p>
          <a:p>
            <a:r>
              <a:rPr lang="en-US" dirty="0"/>
              <a:t>Complexity interferes with usability</a:t>
            </a:r>
          </a:p>
          <a:p>
            <a:pPr lvl="1"/>
            <a:r>
              <a:rPr lang="en-US" dirty="0"/>
              <a:t>Less learnable (hard to learn to use)</a:t>
            </a:r>
          </a:p>
          <a:p>
            <a:pPr lvl="1"/>
            <a:r>
              <a:rPr lang="en-US" dirty="0"/>
              <a:t>Less efficient (hard to find features quickly)</a:t>
            </a:r>
          </a:p>
          <a:p>
            <a:pPr lvl="1"/>
            <a:r>
              <a:rPr lang="en-US" dirty="0"/>
              <a:t>Less safe (easy to click the wrong place)</a:t>
            </a:r>
          </a:p>
          <a:p>
            <a:pPr marL="457200" lvl="1" indent="0">
              <a:buNone/>
            </a:pPr>
            <a:endParaRPr lang="en-US" dirty="0"/>
          </a:p>
          <a:p>
            <a:pPr lvl="1"/>
            <a:endParaRPr lang="en-US" dirty="0"/>
          </a:p>
        </p:txBody>
      </p:sp>
      <p:pic>
        <p:nvPicPr>
          <p:cNvPr id="6" name="Picture 2" descr="https://lh4.googleusercontent.com/tyFdruaIi--7yI6tz80bACghryawEekGP6r_05tSIgYy48yRKC4KRL0HMidu26FkmnldENIxJBym2TqvFD8IhcIwQ45Nh6O5DIt3VBdvUXmkBjGjFMe3rODN07R9pYMAzXd3Eiqq">
            <a:extLst>
              <a:ext uri="{FF2B5EF4-FFF2-40B4-BE49-F238E27FC236}">
                <a16:creationId xmlns:a16="http://schemas.microsoft.com/office/drawing/2014/main" id="{51471D71-EC59-F3A1-26FC-61940F4CAD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5151" y="1643110"/>
            <a:ext cx="6468649" cy="5058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9625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5BAB-A449-AADF-58DD-340BB45AFC72}"/>
              </a:ext>
            </a:extLst>
          </p:cNvPr>
          <p:cNvSpPr>
            <a:spLocks noGrp="1"/>
          </p:cNvSpPr>
          <p:nvPr>
            <p:ph type="title"/>
          </p:nvPr>
        </p:nvSpPr>
        <p:spPr/>
        <p:txBody>
          <a:bodyPr/>
          <a:lstStyle/>
          <a:p>
            <a:r>
              <a:rPr lang="en-US" dirty="0"/>
              <a:t>Similarity</a:t>
            </a:r>
          </a:p>
        </p:txBody>
      </p:sp>
      <p:sp>
        <p:nvSpPr>
          <p:cNvPr id="3" name="Content Placeholder 2">
            <a:extLst>
              <a:ext uri="{FF2B5EF4-FFF2-40B4-BE49-F238E27FC236}">
                <a16:creationId xmlns:a16="http://schemas.microsoft.com/office/drawing/2014/main" id="{377B3976-DCB1-FE60-7F66-E45989F255DC}"/>
              </a:ext>
            </a:extLst>
          </p:cNvPr>
          <p:cNvSpPr>
            <a:spLocks noGrp="1"/>
          </p:cNvSpPr>
          <p:nvPr>
            <p:ph idx="1"/>
          </p:nvPr>
        </p:nvSpPr>
        <p:spPr>
          <a:xfrm>
            <a:off x="838200" y="1825625"/>
            <a:ext cx="4585570" cy="4351338"/>
          </a:xfrm>
        </p:spPr>
        <p:txBody>
          <a:bodyPr>
            <a:normAutofit fontScale="92500" lnSpcReduction="10000"/>
          </a:bodyPr>
          <a:lstStyle/>
          <a:p>
            <a:r>
              <a:rPr lang="en-US" dirty="0">
                <a:solidFill>
                  <a:srgbClr val="262D3D"/>
                </a:solidFill>
              </a:rPr>
              <a:t>Our brains group </a:t>
            </a:r>
            <a:r>
              <a:rPr lang="en-US" b="0" i="0" dirty="0">
                <a:solidFill>
                  <a:srgbClr val="262D3D"/>
                </a:solidFill>
                <a:effectLst/>
              </a:rPr>
              <a:t>like things together. </a:t>
            </a:r>
          </a:p>
          <a:p>
            <a:r>
              <a:rPr lang="en-US" b="0" i="0" dirty="0">
                <a:solidFill>
                  <a:srgbClr val="262D3D"/>
                </a:solidFill>
                <a:effectLst/>
              </a:rPr>
              <a:t>In gestalt, similar elements are visually grouped, regardless of their proximity to each other. </a:t>
            </a:r>
          </a:p>
          <a:p>
            <a:r>
              <a:rPr lang="en-US" b="0" i="0" dirty="0">
                <a:solidFill>
                  <a:srgbClr val="262D3D"/>
                </a:solidFill>
                <a:effectLst/>
              </a:rPr>
              <a:t>They can be grouped by color, shape, or size. </a:t>
            </a:r>
          </a:p>
          <a:p>
            <a:r>
              <a:rPr lang="en-US" dirty="0">
                <a:solidFill>
                  <a:srgbClr val="262D3D"/>
                </a:solidFill>
              </a:rPr>
              <a:t>Similarity </a:t>
            </a:r>
            <a:r>
              <a:rPr lang="en-US" b="0" i="0" dirty="0">
                <a:solidFill>
                  <a:srgbClr val="262D3D"/>
                </a:solidFill>
                <a:effectLst/>
              </a:rPr>
              <a:t>can be used to tie together elements that might not be right next to each other in a design.</a:t>
            </a:r>
            <a:endParaRPr lang="en-US" dirty="0"/>
          </a:p>
        </p:txBody>
      </p:sp>
      <p:pic>
        <p:nvPicPr>
          <p:cNvPr id="7" name="Picture 6" descr="Background pattern&#10;&#10;Description automatically generated">
            <a:extLst>
              <a:ext uri="{FF2B5EF4-FFF2-40B4-BE49-F238E27FC236}">
                <a16:creationId xmlns:a16="http://schemas.microsoft.com/office/drawing/2014/main" id="{731A8CDD-546B-DE57-A6EF-DC05291CA81C}"/>
              </a:ext>
            </a:extLst>
          </p:cNvPr>
          <p:cNvPicPr>
            <a:picLocks noChangeAspect="1"/>
          </p:cNvPicPr>
          <p:nvPr/>
        </p:nvPicPr>
        <p:blipFill>
          <a:blip r:embed="rId2"/>
          <a:stretch>
            <a:fillRect/>
          </a:stretch>
        </p:blipFill>
        <p:spPr>
          <a:xfrm>
            <a:off x="6288065" y="2355305"/>
            <a:ext cx="4299037" cy="2727540"/>
          </a:xfrm>
          <a:prstGeom prst="rect">
            <a:avLst/>
          </a:prstGeom>
        </p:spPr>
      </p:pic>
    </p:spTree>
    <p:extLst>
      <p:ext uri="{BB962C8B-B14F-4D97-AF65-F5344CB8AC3E}">
        <p14:creationId xmlns:p14="http://schemas.microsoft.com/office/powerpoint/2010/main" val="17944561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CAC5A-4C7C-C740-37F2-BF70DB0B6F4D}"/>
              </a:ext>
            </a:extLst>
          </p:cNvPr>
          <p:cNvSpPr>
            <a:spLocks noGrp="1"/>
          </p:cNvSpPr>
          <p:nvPr>
            <p:ph type="title"/>
          </p:nvPr>
        </p:nvSpPr>
        <p:spPr/>
        <p:txBody>
          <a:bodyPr/>
          <a:lstStyle/>
          <a:p>
            <a:r>
              <a:rPr lang="en-US" dirty="0"/>
              <a:t>Similarity and UI design</a:t>
            </a:r>
          </a:p>
        </p:txBody>
      </p:sp>
      <p:sp>
        <p:nvSpPr>
          <p:cNvPr id="3" name="Content Placeholder 2">
            <a:extLst>
              <a:ext uri="{FF2B5EF4-FFF2-40B4-BE49-F238E27FC236}">
                <a16:creationId xmlns:a16="http://schemas.microsoft.com/office/drawing/2014/main" id="{D3463268-C148-05CF-28DB-4D397963EA95}"/>
              </a:ext>
            </a:extLst>
          </p:cNvPr>
          <p:cNvSpPr>
            <a:spLocks noGrp="1"/>
          </p:cNvSpPr>
          <p:nvPr>
            <p:ph idx="1"/>
          </p:nvPr>
        </p:nvSpPr>
        <p:spPr/>
        <p:txBody>
          <a:bodyPr/>
          <a:lstStyle/>
          <a:p>
            <a:r>
              <a:rPr lang="en-US" dirty="0">
                <a:solidFill>
                  <a:srgbClr val="262D3D"/>
                </a:solidFill>
              </a:rPr>
              <a:t>M</a:t>
            </a:r>
            <a:r>
              <a:rPr lang="en-US" b="0" i="0" dirty="0">
                <a:solidFill>
                  <a:srgbClr val="262D3D"/>
                </a:solidFill>
                <a:effectLst/>
              </a:rPr>
              <a:t>akes it clear which items are alike. </a:t>
            </a:r>
          </a:p>
          <a:p>
            <a:r>
              <a:rPr lang="en-US" b="0" i="0" dirty="0">
                <a:solidFill>
                  <a:srgbClr val="262D3D"/>
                </a:solidFill>
                <a:effectLst/>
              </a:rPr>
              <a:t>For example: features list using repetitive design elements- an icon accompanied by 3-4 lines of text</a:t>
            </a:r>
          </a:p>
          <a:p>
            <a:r>
              <a:rPr lang="en-US" dirty="0">
                <a:solidFill>
                  <a:srgbClr val="262D3D"/>
                </a:solidFill>
              </a:rPr>
              <a:t>T</a:t>
            </a:r>
            <a:r>
              <a:rPr lang="en-US" b="0" i="0" dirty="0">
                <a:solidFill>
                  <a:srgbClr val="262D3D"/>
                </a:solidFill>
                <a:effectLst/>
              </a:rPr>
              <a:t>he similarity principle would make it easy to scan through them. </a:t>
            </a:r>
          </a:p>
          <a:p>
            <a:r>
              <a:rPr lang="en-US" b="0" i="0" dirty="0">
                <a:solidFill>
                  <a:srgbClr val="262D3D"/>
                </a:solidFill>
                <a:effectLst/>
              </a:rPr>
              <a:t>In contrast, changing the design elements for features you want to highlight makes them stand out and gives them more importance in the visitor’s perception.</a:t>
            </a:r>
            <a:endParaRPr lang="en-US" dirty="0"/>
          </a:p>
        </p:txBody>
      </p:sp>
    </p:spTree>
    <p:extLst>
      <p:ext uri="{BB962C8B-B14F-4D97-AF65-F5344CB8AC3E}">
        <p14:creationId xmlns:p14="http://schemas.microsoft.com/office/powerpoint/2010/main" val="17368042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1E9A1-741A-FDEA-5705-47CA5DAC3924}"/>
              </a:ext>
            </a:extLst>
          </p:cNvPr>
          <p:cNvSpPr>
            <a:spLocks noGrp="1"/>
          </p:cNvSpPr>
          <p:nvPr>
            <p:ph type="title"/>
          </p:nvPr>
        </p:nvSpPr>
        <p:spPr/>
        <p:txBody>
          <a:bodyPr/>
          <a:lstStyle/>
          <a:p>
            <a:r>
              <a:rPr lang="en-US" dirty="0"/>
              <a:t>Similarity- make some things stand out</a:t>
            </a:r>
          </a:p>
        </p:txBody>
      </p:sp>
      <p:sp>
        <p:nvSpPr>
          <p:cNvPr id="3" name="Content Placeholder 2">
            <a:extLst>
              <a:ext uri="{FF2B5EF4-FFF2-40B4-BE49-F238E27FC236}">
                <a16:creationId xmlns:a16="http://schemas.microsoft.com/office/drawing/2014/main" id="{2C8E6D2D-6092-DF7D-9A1E-2CC021E5FA05}"/>
              </a:ext>
            </a:extLst>
          </p:cNvPr>
          <p:cNvSpPr>
            <a:spLocks noGrp="1"/>
          </p:cNvSpPr>
          <p:nvPr>
            <p:ph idx="1"/>
          </p:nvPr>
        </p:nvSpPr>
        <p:spPr/>
        <p:txBody>
          <a:bodyPr/>
          <a:lstStyle/>
          <a:p>
            <a:r>
              <a:rPr lang="en-US" b="0" i="0" dirty="0">
                <a:solidFill>
                  <a:srgbClr val="262D3D"/>
                </a:solidFill>
                <a:effectLst/>
              </a:rPr>
              <a:t>You can make things dissimilar if you want to make them stand out from the crowd. </a:t>
            </a:r>
          </a:p>
          <a:p>
            <a:r>
              <a:rPr lang="en-US" b="0" i="0" dirty="0">
                <a:solidFill>
                  <a:srgbClr val="262D3D"/>
                </a:solidFill>
                <a:effectLst/>
              </a:rPr>
              <a:t>Buttons for calls to action are often designed in a different color than the rest of a page—so they stand out and draw the visitor’s attention to the desired action.</a:t>
            </a:r>
            <a:endParaRPr lang="en-US" dirty="0"/>
          </a:p>
        </p:txBody>
      </p:sp>
    </p:spTree>
    <p:extLst>
      <p:ext uri="{BB962C8B-B14F-4D97-AF65-F5344CB8AC3E}">
        <p14:creationId xmlns:p14="http://schemas.microsoft.com/office/powerpoint/2010/main" val="27266480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90EB5-8D9B-9AC2-E1AD-F842CEAC5106}"/>
              </a:ext>
            </a:extLst>
          </p:cNvPr>
          <p:cNvSpPr>
            <a:spLocks noGrp="1"/>
          </p:cNvSpPr>
          <p:nvPr>
            <p:ph type="title"/>
          </p:nvPr>
        </p:nvSpPr>
        <p:spPr/>
        <p:txBody>
          <a:bodyPr/>
          <a:lstStyle/>
          <a:p>
            <a:r>
              <a:rPr lang="en-US" dirty="0"/>
              <a:t>Continuity</a:t>
            </a:r>
          </a:p>
        </p:txBody>
      </p:sp>
      <p:sp>
        <p:nvSpPr>
          <p:cNvPr id="3" name="Content Placeholder 2">
            <a:extLst>
              <a:ext uri="{FF2B5EF4-FFF2-40B4-BE49-F238E27FC236}">
                <a16:creationId xmlns:a16="http://schemas.microsoft.com/office/drawing/2014/main" id="{7D59FC46-3C28-9C73-76BC-F22314FB9A89}"/>
              </a:ext>
            </a:extLst>
          </p:cNvPr>
          <p:cNvSpPr>
            <a:spLocks noGrp="1"/>
          </p:cNvSpPr>
          <p:nvPr>
            <p:ph idx="1"/>
          </p:nvPr>
        </p:nvSpPr>
        <p:spPr>
          <a:xfrm>
            <a:off x="838200" y="1825625"/>
            <a:ext cx="4870985" cy="4850748"/>
          </a:xfrm>
        </p:spPr>
        <p:txBody>
          <a:bodyPr>
            <a:normAutofit/>
          </a:bodyPr>
          <a:lstStyle/>
          <a:p>
            <a:r>
              <a:rPr lang="en-US" dirty="0">
                <a:solidFill>
                  <a:srgbClr val="262D3D"/>
                </a:solidFill>
              </a:rPr>
              <a:t>Our</a:t>
            </a:r>
            <a:r>
              <a:rPr lang="en-US" b="0" i="0" dirty="0">
                <a:solidFill>
                  <a:srgbClr val="262D3D"/>
                </a:solidFill>
                <a:effectLst/>
              </a:rPr>
              <a:t> eyes will follow the smoothest path when viewing lines, </a:t>
            </a:r>
          </a:p>
          <a:p>
            <a:pPr lvl="1"/>
            <a:r>
              <a:rPr lang="en-US" b="0" i="0" dirty="0">
                <a:solidFill>
                  <a:srgbClr val="262D3D"/>
                </a:solidFill>
                <a:effectLst/>
              </a:rPr>
              <a:t>Even if not given an actual line</a:t>
            </a:r>
          </a:p>
          <a:p>
            <a:r>
              <a:rPr lang="en-US" b="0" i="0" dirty="0">
                <a:solidFill>
                  <a:srgbClr val="262D3D"/>
                </a:solidFill>
                <a:effectLst/>
              </a:rPr>
              <a:t>Use this to guide your user’s eyes </a:t>
            </a:r>
          </a:p>
          <a:p>
            <a:r>
              <a:rPr lang="en-US" b="0" i="0" dirty="0">
                <a:solidFill>
                  <a:srgbClr val="262D3D"/>
                </a:solidFill>
                <a:effectLst/>
              </a:rPr>
              <a:t>They will follow the simplest path on the page, so make sure the most vital parts they should see fall within that path.</a:t>
            </a:r>
            <a:endParaRPr lang="en-US" dirty="0"/>
          </a:p>
        </p:txBody>
      </p:sp>
      <p:pic>
        <p:nvPicPr>
          <p:cNvPr id="5" name="Picture 4" descr="Icon&#10;&#10;Description automatically generated">
            <a:extLst>
              <a:ext uri="{FF2B5EF4-FFF2-40B4-BE49-F238E27FC236}">
                <a16:creationId xmlns:a16="http://schemas.microsoft.com/office/drawing/2014/main" id="{EE6D0BAA-EFD1-BF26-D4FC-C6C87AEF517E}"/>
              </a:ext>
            </a:extLst>
          </p:cNvPr>
          <p:cNvPicPr>
            <a:picLocks noChangeAspect="1"/>
          </p:cNvPicPr>
          <p:nvPr/>
        </p:nvPicPr>
        <p:blipFill>
          <a:blip r:embed="rId2"/>
          <a:stretch>
            <a:fillRect/>
          </a:stretch>
        </p:blipFill>
        <p:spPr>
          <a:xfrm>
            <a:off x="5709185" y="2279738"/>
            <a:ext cx="6095552" cy="2977080"/>
          </a:xfrm>
          <a:prstGeom prst="rect">
            <a:avLst/>
          </a:prstGeom>
        </p:spPr>
      </p:pic>
    </p:spTree>
    <p:extLst>
      <p:ext uri="{BB962C8B-B14F-4D97-AF65-F5344CB8AC3E}">
        <p14:creationId xmlns:p14="http://schemas.microsoft.com/office/powerpoint/2010/main" val="12698979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20554-6115-1921-5E77-ACA38489A9B5}"/>
              </a:ext>
            </a:extLst>
          </p:cNvPr>
          <p:cNvSpPr>
            <a:spLocks noGrp="1"/>
          </p:cNvSpPr>
          <p:nvPr>
            <p:ph type="title"/>
          </p:nvPr>
        </p:nvSpPr>
        <p:spPr/>
        <p:txBody>
          <a:bodyPr/>
          <a:lstStyle/>
          <a:p>
            <a:r>
              <a:rPr lang="en-US" dirty="0"/>
              <a:t>Closure </a:t>
            </a:r>
          </a:p>
        </p:txBody>
      </p:sp>
      <p:sp>
        <p:nvSpPr>
          <p:cNvPr id="3" name="Content Placeholder 2">
            <a:extLst>
              <a:ext uri="{FF2B5EF4-FFF2-40B4-BE49-F238E27FC236}">
                <a16:creationId xmlns:a16="http://schemas.microsoft.com/office/drawing/2014/main" id="{FFC51E0D-7E98-B577-868B-84D5EBE53F15}"/>
              </a:ext>
            </a:extLst>
          </p:cNvPr>
          <p:cNvSpPr>
            <a:spLocks noGrp="1"/>
          </p:cNvSpPr>
          <p:nvPr>
            <p:ph idx="1"/>
          </p:nvPr>
        </p:nvSpPr>
        <p:spPr>
          <a:xfrm>
            <a:off x="818367" y="1838151"/>
            <a:ext cx="5883058" cy="4351338"/>
          </a:xfrm>
        </p:spPr>
        <p:txBody>
          <a:bodyPr>
            <a:normAutofit fontScale="92500"/>
          </a:bodyPr>
          <a:lstStyle/>
          <a:p>
            <a:r>
              <a:rPr lang="en-US" dirty="0"/>
              <a:t>Our brains complete the image</a:t>
            </a:r>
          </a:p>
          <a:p>
            <a:r>
              <a:rPr lang="en-US" b="0" i="0" dirty="0">
                <a:solidFill>
                  <a:srgbClr val="262D3D"/>
                </a:solidFill>
                <a:effectLst/>
              </a:rPr>
              <a:t>Example: Show a partial image fading off the user’s screen in order to show them that there is more to be found if they swipe left or right. </a:t>
            </a:r>
          </a:p>
          <a:p>
            <a:r>
              <a:rPr lang="en-US" b="0" i="0" dirty="0">
                <a:solidFill>
                  <a:srgbClr val="262D3D"/>
                </a:solidFill>
                <a:effectLst/>
              </a:rPr>
              <a:t>Without a partial image, i.e., if only full images are shown, the brain doesn’t immediately interpret that there might be more to be seen, and therefore your user is less likely to scroll (since closure is already apparent).</a:t>
            </a:r>
            <a:endParaRPr lang="en-US" dirty="0"/>
          </a:p>
        </p:txBody>
      </p:sp>
      <p:pic>
        <p:nvPicPr>
          <p:cNvPr id="7" name="Picture 6" descr="Logo&#10;&#10;Description automatically generated">
            <a:extLst>
              <a:ext uri="{FF2B5EF4-FFF2-40B4-BE49-F238E27FC236}">
                <a16:creationId xmlns:a16="http://schemas.microsoft.com/office/drawing/2014/main" id="{04F169B1-B073-87B3-E173-B921E80D1A0D}"/>
              </a:ext>
            </a:extLst>
          </p:cNvPr>
          <p:cNvPicPr>
            <a:picLocks noChangeAspect="1"/>
          </p:cNvPicPr>
          <p:nvPr/>
        </p:nvPicPr>
        <p:blipFill>
          <a:blip r:embed="rId2"/>
          <a:stretch>
            <a:fillRect/>
          </a:stretch>
        </p:blipFill>
        <p:spPr>
          <a:xfrm>
            <a:off x="7145663" y="991818"/>
            <a:ext cx="4940300" cy="5257800"/>
          </a:xfrm>
          <a:prstGeom prst="rect">
            <a:avLst/>
          </a:prstGeom>
        </p:spPr>
      </p:pic>
    </p:spTree>
    <p:extLst>
      <p:ext uri="{BB962C8B-B14F-4D97-AF65-F5344CB8AC3E}">
        <p14:creationId xmlns:p14="http://schemas.microsoft.com/office/powerpoint/2010/main" val="1519439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C7872-DA5E-A9F8-C266-5581C6B91580}"/>
              </a:ext>
            </a:extLst>
          </p:cNvPr>
          <p:cNvSpPr>
            <a:spLocks noGrp="1"/>
          </p:cNvSpPr>
          <p:nvPr>
            <p:ph type="title"/>
          </p:nvPr>
        </p:nvSpPr>
        <p:spPr/>
        <p:txBody>
          <a:bodyPr/>
          <a:lstStyle/>
          <a:p>
            <a:r>
              <a:rPr lang="en-US" dirty="0"/>
              <a:t>Proximity</a:t>
            </a:r>
          </a:p>
        </p:txBody>
      </p:sp>
      <p:sp>
        <p:nvSpPr>
          <p:cNvPr id="3" name="Content Placeholder 2">
            <a:extLst>
              <a:ext uri="{FF2B5EF4-FFF2-40B4-BE49-F238E27FC236}">
                <a16:creationId xmlns:a16="http://schemas.microsoft.com/office/drawing/2014/main" id="{AE59F3B2-C8C8-0E8E-D799-79D2F2895134}"/>
              </a:ext>
            </a:extLst>
          </p:cNvPr>
          <p:cNvSpPr>
            <a:spLocks noGrp="1"/>
          </p:cNvSpPr>
          <p:nvPr>
            <p:ph idx="1"/>
          </p:nvPr>
        </p:nvSpPr>
        <p:spPr>
          <a:xfrm>
            <a:off x="838200" y="1825625"/>
            <a:ext cx="4848616" cy="4351338"/>
          </a:xfrm>
        </p:spPr>
        <p:txBody>
          <a:bodyPr>
            <a:normAutofit lnSpcReduction="10000"/>
          </a:bodyPr>
          <a:lstStyle/>
          <a:p>
            <a:r>
              <a:rPr lang="en-US" dirty="0">
                <a:solidFill>
                  <a:srgbClr val="262D3D"/>
                </a:solidFill>
              </a:rPr>
              <a:t>Proximity </a:t>
            </a:r>
            <a:r>
              <a:rPr lang="en-US" b="0" i="0" dirty="0">
                <a:solidFill>
                  <a:srgbClr val="262D3D"/>
                </a:solidFill>
                <a:effectLst/>
              </a:rPr>
              <a:t>is most often used in order to get users to group certain things together without the use of things like hard borders. </a:t>
            </a:r>
          </a:p>
          <a:p>
            <a:r>
              <a:rPr lang="en-US" b="0" i="0" dirty="0">
                <a:solidFill>
                  <a:srgbClr val="262D3D"/>
                </a:solidFill>
                <a:effectLst/>
              </a:rPr>
              <a:t>By putting like things closer together, with space in between each group, the viewer will immediately pick up on the organization and structure you want them to perceive.</a:t>
            </a:r>
            <a:endParaRPr lang="en-US" dirty="0"/>
          </a:p>
        </p:txBody>
      </p:sp>
      <p:pic>
        <p:nvPicPr>
          <p:cNvPr id="7" name="Picture 6" descr="A picture containing kitchenware, grater, strainer&#10;&#10;Description automatically generated">
            <a:extLst>
              <a:ext uri="{FF2B5EF4-FFF2-40B4-BE49-F238E27FC236}">
                <a16:creationId xmlns:a16="http://schemas.microsoft.com/office/drawing/2014/main" id="{AD9740AE-5B4D-5FC8-ED6C-D957ECB3C9AD}"/>
              </a:ext>
            </a:extLst>
          </p:cNvPr>
          <p:cNvPicPr>
            <a:picLocks noChangeAspect="1"/>
          </p:cNvPicPr>
          <p:nvPr/>
        </p:nvPicPr>
        <p:blipFill>
          <a:blip r:embed="rId2"/>
          <a:stretch>
            <a:fillRect/>
          </a:stretch>
        </p:blipFill>
        <p:spPr>
          <a:xfrm>
            <a:off x="5887232" y="2787382"/>
            <a:ext cx="6189597" cy="2487807"/>
          </a:xfrm>
          <a:prstGeom prst="rect">
            <a:avLst/>
          </a:prstGeom>
        </p:spPr>
      </p:pic>
    </p:spTree>
    <p:extLst>
      <p:ext uri="{BB962C8B-B14F-4D97-AF65-F5344CB8AC3E}">
        <p14:creationId xmlns:p14="http://schemas.microsoft.com/office/powerpoint/2010/main" val="2635820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E97DF-C872-582C-451B-84827C3D5886}"/>
              </a:ext>
            </a:extLst>
          </p:cNvPr>
          <p:cNvSpPr>
            <a:spLocks noGrp="1"/>
          </p:cNvSpPr>
          <p:nvPr>
            <p:ph type="title"/>
          </p:nvPr>
        </p:nvSpPr>
        <p:spPr/>
        <p:txBody>
          <a:bodyPr/>
          <a:lstStyle/>
          <a:p>
            <a:r>
              <a:rPr lang="en-US" dirty="0"/>
              <a:t>Slide credits</a:t>
            </a:r>
          </a:p>
        </p:txBody>
      </p:sp>
      <p:sp>
        <p:nvSpPr>
          <p:cNvPr id="3" name="Content Placeholder 2">
            <a:extLst>
              <a:ext uri="{FF2B5EF4-FFF2-40B4-BE49-F238E27FC236}">
                <a16:creationId xmlns:a16="http://schemas.microsoft.com/office/drawing/2014/main" id="{9578D267-E132-25D2-AE9F-DAA868D629A8}"/>
              </a:ext>
            </a:extLst>
          </p:cNvPr>
          <p:cNvSpPr>
            <a:spLocks noGrp="1"/>
          </p:cNvSpPr>
          <p:nvPr>
            <p:ph idx="1"/>
          </p:nvPr>
        </p:nvSpPr>
        <p:spPr/>
        <p:txBody>
          <a:bodyPr/>
          <a:lstStyle/>
          <a:p>
            <a:r>
              <a:rPr lang="en-US" dirty="0" err="1"/>
              <a:t>Debaleena</a:t>
            </a:r>
            <a:r>
              <a:rPr lang="en-US" dirty="0"/>
              <a:t> </a:t>
            </a:r>
            <a:r>
              <a:rPr lang="en-US" dirty="0" err="1"/>
              <a:t>Chattopdhay</a:t>
            </a:r>
            <a:endParaRPr lang="en-US" dirty="0"/>
          </a:p>
          <a:p>
            <a:r>
              <a:rPr lang="en-US" dirty="0">
                <a:hlinkClick r:id="rId2"/>
              </a:rPr>
              <a:t>https://www.toptal.com/designers/ui/gestalt-principles-of-design#:~:text=There%20are%20six%20individual%20principles,gestalt%2C%20such%20as%20common%20fate</a:t>
            </a:r>
            <a:r>
              <a:rPr lang="en-US" dirty="0"/>
              <a:t>.</a:t>
            </a:r>
          </a:p>
          <a:p>
            <a:r>
              <a:rPr lang="en-US" dirty="0">
                <a:hlinkClick r:id="rId3"/>
              </a:rPr>
              <a:t>https://balsamiq.com/learn/articles/visual-hierarchy-and-alignment/</a:t>
            </a:r>
            <a:endParaRPr lang="en-US" dirty="0"/>
          </a:p>
          <a:p>
            <a:r>
              <a:rPr lang="en-US" dirty="0">
                <a:hlinkClick r:id="rId4"/>
              </a:rPr>
              <a:t>https://www.interaction-design.org/literature/article/simplicity-in-design-4-ways-to-achieve-simplicity-in-your-designs</a:t>
            </a:r>
            <a:endParaRPr lang="en-US" dirty="0"/>
          </a:p>
          <a:p>
            <a:r>
              <a:rPr lang="en-US" dirty="0"/>
              <a:t>https://</a:t>
            </a:r>
            <a:r>
              <a:rPr lang="en-US" dirty="0" err="1"/>
              <a:t>tomkenny.design</a:t>
            </a:r>
            <a:r>
              <a:rPr lang="en-US" dirty="0"/>
              <a:t>/articles/false-simplicity</a:t>
            </a:r>
          </a:p>
          <a:p>
            <a:endParaRPr lang="en-US" dirty="0"/>
          </a:p>
        </p:txBody>
      </p:sp>
    </p:spTree>
    <p:extLst>
      <p:ext uri="{BB962C8B-B14F-4D97-AF65-F5344CB8AC3E}">
        <p14:creationId xmlns:p14="http://schemas.microsoft.com/office/powerpoint/2010/main" val="14560644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C8DF7-1038-A25E-C130-021FE6112C05}"/>
              </a:ext>
            </a:extLst>
          </p:cNvPr>
          <p:cNvSpPr>
            <a:spLocks noGrp="1"/>
          </p:cNvSpPr>
          <p:nvPr>
            <p:ph type="title"/>
          </p:nvPr>
        </p:nvSpPr>
        <p:spPr/>
        <p:txBody>
          <a:bodyPr/>
          <a:lstStyle/>
          <a:p>
            <a:r>
              <a:rPr lang="en-US" dirty="0"/>
              <a:t>Graphic Design and Layout </a:t>
            </a:r>
          </a:p>
        </p:txBody>
      </p:sp>
      <p:sp>
        <p:nvSpPr>
          <p:cNvPr id="3" name="Content Placeholder 2">
            <a:extLst>
              <a:ext uri="{FF2B5EF4-FFF2-40B4-BE49-F238E27FC236}">
                <a16:creationId xmlns:a16="http://schemas.microsoft.com/office/drawing/2014/main" id="{246D6E13-B764-CA4A-4E5C-741D53260E16}"/>
              </a:ext>
            </a:extLst>
          </p:cNvPr>
          <p:cNvSpPr>
            <a:spLocks noGrp="1"/>
          </p:cNvSpPr>
          <p:nvPr>
            <p:ph idx="1"/>
          </p:nvPr>
        </p:nvSpPr>
        <p:spPr/>
        <p:txBody>
          <a:bodyPr/>
          <a:lstStyle/>
          <a:p>
            <a:r>
              <a:rPr lang="en-US" dirty="0"/>
              <a:t>Simplicity</a:t>
            </a:r>
          </a:p>
          <a:p>
            <a:r>
              <a:rPr lang="en-US" dirty="0">
                <a:solidFill>
                  <a:schemeClr val="accent1">
                    <a:lumMod val="75000"/>
                  </a:schemeClr>
                </a:solidFill>
              </a:rPr>
              <a:t>Contrast</a:t>
            </a:r>
          </a:p>
          <a:p>
            <a:r>
              <a:rPr lang="en-US" dirty="0"/>
              <a:t>Grouping and Hierarchy</a:t>
            </a:r>
          </a:p>
          <a:p>
            <a:r>
              <a:rPr lang="en-US" dirty="0"/>
              <a:t>Balance and Symmetry</a:t>
            </a:r>
          </a:p>
          <a:p>
            <a:r>
              <a:rPr lang="en-US" dirty="0"/>
              <a:t>Alignment and Grids</a:t>
            </a:r>
          </a:p>
        </p:txBody>
      </p:sp>
    </p:spTree>
    <p:extLst>
      <p:ext uri="{BB962C8B-B14F-4D97-AF65-F5344CB8AC3E}">
        <p14:creationId xmlns:p14="http://schemas.microsoft.com/office/powerpoint/2010/main" val="22784553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3617-73C0-32A5-80DC-FAD585FD0FC2}"/>
              </a:ext>
            </a:extLst>
          </p:cNvPr>
          <p:cNvSpPr>
            <a:spLocks noGrp="1"/>
          </p:cNvSpPr>
          <p:nvPr>
            <p:ph type="title"/>
          </p:nvPr>
        </p:nvSpPr>
        <p:spPr/>
        <p:txBody>
          <a:bodyPr/>
          <a:lstStyle/>
          <a:p>
            <a:r>
              <a:rPr lang="en-US" dirty="0"/>
              <a:t>Visual Variables</a:t>
            </a:r>
          </a:p>
        </p:txBody>
      </p:sp>
      <p:sp>
        <p:nvSpPr>
          <p:cNvPr id="3" name="Content Placeholder 2">
            <a:extLst>
              <a:ext uri="{FF2B5EF4-FFF2-40B4-BE49-F238E27FC236}">
                <a16:creationId xmlns:a16="http://schemas.microsoft.com/office/drawing/2014/main" id="{CADE3AC3-A2D3-EAE9-A133-654B077C791A}"/>
              </a:ext>
            </a:extLst>
          </p:cNvPr>
          <p:cNvSpPr>
            <a:spLocks noGrp="1"/>
          </p:cNvSpPr>
          <p:nvPr>
            <p:ph idx="1"/>
          </p:nvPr>
        </p:nvSpPr>
        <p:spPr/>
        <p:txBody>
          <a:bodyPr/>
          <a:lstStyle/>
          <a:p>
            <a:r>
              <a:rPr lang="en-US" dirty="0"/>
              <a:t>We are designing content perceived by human visual system</a:t>
            </a:r>
          </a:p>
          <a:p>
            <a:r>
              <a:rPr lang="en-US" dirty="0"/>
              <a:t>Let’s consider visual variables – the variables we have available to modify how content is presented visually</a:t>
            </a:r>
          </a:p>
          <a:p>
            <a:endParaRPr lang="en-US" dirty="0"/>
          </a:p>
        </p:txBody>
      </p:sp>
    </p:spTree>
    <p:extLst>
      <p:ext uri="{BB962C8B-B14F-4D97-AF65-F5344CB8AC3E}">
        <p14:creationId xmlns:p14="http://schemas.microsoft.com/office/powerpoint/2010/main" val="2832401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6EA8-B011-44F5-F9A0-7ABC7710F0EA}"/>
              </a:ext>
            </a:extLst>
          </p:cNvPr>
          <p:cNvSpPr>
            <a:spLocks noGrp="1"/>
          </p:cNvSpPr>
          <p:nvPr>
            <p:ph type="title"/>
          </p:nvPr>
        </p:nvSpPr>
        <p:spPr/>
        <p:txBody>
          <a:bodyPr/>
          <a:lstStyle/>
          <a:p>
            <a:r>
              <a:rPr lang="en-US" dirty="0"/>
              <a:t>Simplicity</a:t>
            </a:r>
          </a:p>
        </p:txBody>
      </p:sp>
      <p:sp>
        <p:nvSpPr>
          <p:cNvPr id="3" name="Content Placeholder 2">
            <a:extLst>
              <a:ext uri="{FF2B5EF4-FFF2-40B4-BE49-F238E27FC236}">
                <a16:creationId xmlns:a16="http://schemas.microsoft.com/office/drawing/2014/main" id="{4FFE4258-2170-556B-6C19-FF0E7666058C}"/>
              </a:ext>
            </a:extLst>
          </p:cNvPr>
          <p:cNvSpPr>
            <a:spLocks noGrp="1"/>
          </p:cNvSpPr>
          <p:nvPr>
            <p:ph idx="1"/>
          </p:nvPr>
        </p:nvSpPr>
        <p:spPr>
          <a:xfrm>
            <a:off x="838200" y="1825625"/>
            <a:ext cx="3332967" cy="4351338"/>
          </a:xfrm>
        </p:spPr>
        <p:txBody>
          <a:bodyPr/>
          <a:lstStyle/>
          <a:p>
            <a:r>
              <a:rPr lang="en-US" dirty="0"/>
              <a:t>Compare to this Google home device</a:t>
            </a:r>
          </a:p>
          <a:p>
            <a:endParaRPr lang="en-US" dirty="0"/>
          </a:p>
        </p:txBody>
      </p:sp>
      <p:pic>
        <p:nvPicPr>
          <p:cNvPr id="4" name="Picture 2" descr="Image result for google home">
            <a:extLst>
              <a:ext uri="{FF2B5EF4-FFF2-40B4-BE49-F238E27FC236}">
                <a16:creationId xmlns:a16="http://schemas.microsoft.com/office/drawing/2014/main" id="{1ADA3AD0-439E-F27C-E565-EA914294E1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1167" y="2044700"/>
            <a:ext cx="7905750" cy="444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610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B22FD-26BB-93DB-9453-7BDA93A2D690}"/>
              </a:ext>
            </a:extLst>
          </p:cNvPr>
          <p:cNvSpPr>
            <a:spLocks noGrp="1"/>
          </p:cNvSpPr>
          <p:nvPr>
            <p:ph type="title"/>
          </p:nvPr>
        </p:nvSpPr>
        <p:spPr/>
        <p:txBody>
          <a:bodyPr/>
          <a:lstStyle/>
          <a:p>
            <a:r>
              <a:rPr lang="en-US" dirty="0"/>
              <a:t>Simplicity is hard</a:t>
            </a:r>
          </a:p>
        </p:txBody>
      </p:sp>
      <p:sp>
        <p:nvSpPr>
          <p:cNvPr id="3" name="Content Placeholder 2">
            <a:extLst>
              <a:ext uri="{FF2B5EF4-FFF2-40B4-BE49-F238E27FC236}">
                <a16:creationId xmlns:a16="http://schemas.microsoft.com/office/drawing/2014/main" id="{9E8F0019-4FDF-3B1D-1F24-B129E3664CEE}"/>
              </a:ext>
            </a:extLst>
          </p:cNvPr>
          <p:cNvSpPr>
            <a:spLocks noGrp="1"/>
          </p:cNvSpPr>
          <p:nvPr>
            <p:ph idx="1"/>
          </p:nvPr>
        </p:nvSpPr>
        <p:spPr/>
        <p:txBody>
          <a:bodyPr/>
          <a:lstStyle/>
          <a:p>
            <a:r>
              <a:rPr lang="en-US" dirty="0"/>
              <a:t>Simplicity is in tension with our impulse to add more features and elements ‘just in case’ </a:t>
            </a:r>
          </a:p>
          <a:p>
            <a:r>
              <a:rPr lang="en-US" dirty="0"/>
              <a:t>Simplicity forces you to have a good reason for everything you add, and to take away anything that can’t survive hard scrutiny</a:t>
            </a:r>
          </a:p>
          <a:p>
            <a:endParaRPr lang="en-US" dirty="0"/>
          </a:p>
        </p:txBody>
      </p:sp>
    </p:spTree>
    <p:extLst>
      <p:ext uri="{BB962C8B-B14F-4D97-AF65-F5344CB8AC3E}">
        <p14:creationId xmlns:p14="http://schemas.microsoft.com/office/powerpoint/2010/main" val="2892858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57409-5B3D-7046-565D-A8A5E816FDFC}"/>
              </a:ext>
            </a:extLst>
          </p:cNvPr>
          <p:cNvSpPr>
            <a:spLocks noGrp="1"/>
          </p:cNvSpPr>
          <p:nvPr>
            <p:ph type="title"/>
          </p:nvPr>
        </p:nvSpPr>
        <p:spPr/>
        <p:txBody>
          <a:bodyPr/>
          <a:lstStyle/>
          <a:p>
            <a:r>
              <a:rPr lang="en-US" dirty="0"/>
              <a:t>How to achieve simplicity: One approach: Reduction</a:t>
            </a:r>
          </a:p>
        </p:txBody>
      </p:sp>
      <p:sp>
        <p:nvSpPr>
          <p:cNvPr id="3" name="Content Placeholder 2">
            <a:extLst>
              <a:ext uri="{FF2B5EF4-FFF2-40B4-BE49-F238E27FC236}">
                <a16:creationId xmlns:a16="http://schemas.microsoft.com/office/drawing/2014/main" id="{A14880F7-AA35-3565-595F-8E473AAC06B9}"/>
              </a:ext>
            </a:extLst>
          </p:cNvPr>
          <p:cNvSpPr>
            <a:spLocks noGrp="1"/>
          </p:cNvSpPr>
          <p:nvPr>
            <p:ph idx="1"/>
          </p:nvPr>
        </p:nvSpPr>
        <p:spPr>
          <a:xfrm>
            <a:off x="366549" y="4604215"/>
            <a:ext cx="11458902" cy="2035887"/>
          </a:xfrm>
        </p:spPr>
        <p:txBody>
          <a:bodyPr/>
          <a:lstStyle/>
          <a:p>
            <a:r>
              <a:rPr lang="en-US" dirty="0"/>
              <a:t>Reduction:</a:t>
            </a:r>
          </a:p>
          <a:p>
            <a:pPr lvl="1"/>
            <a:r>
              <a:rPr lang="en-US" dirty="0"/>
              <a:t>Remove inessential elements</a:t>
            </a:r>
          </a:p>
          <a:p>
            <a:pPr lvl="1"/>
            <a:r>
              <a:rPr lang="en-US" dirty="0"/>
              <a:t>Remove inessential features</a:t>
            </a:r>
          </a:p>
          <a:p>
            <a:pPr lvl="1"/>
            <a:r>
              <a:rPr lang="en-US" dirty="0"/>
              <a:t>Even if it seems essential, try removing it anyway, to see if the design falls apart.</a:t>
            </a:r>
          </a:p>
          <a:p>
            <a:pPr marL="0" indent="0">
              <a:buNone/>
            </a:pPr>
            <a:endParaRPr lang="en-US" dirty="0"/>
          </a:p>
        </p:txBody>
      </p:sp>
      <p:pic>
        <p:nvPicPr>
          <p:cNvPr id="1026" name="Picture 2">
            <a:extLst>
              <a:ext uri="{FF2B5EF4-FFF2-40B4-BE49-F238E27FC236}">
                <a16:creationId xmlns:a16="http://schemas.microsoft.com/office/drawing/2014/main" id="{D9718AAC-7C67-7896-EE14-6981A43925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549" y="1690688"/>
            <a:ext cx="9103302" cy="2810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3876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20262</TotalTime>
  <Words>2290</Words>
  <Application>Microsoft Macintosh PowerPoint</Application>
  <PresentationFormat>Widescreen</PresentationFormat>
  <Paragraphs>254</Paragraphs>
  <Slides>68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Arial</vt:lpstr>
      <vt:lpstr>Calibri</vt:lpstr>
      <vt:lpstr>Calibri Light</vt:lpstr>
      <vt:lpstr>Lucida Grande</vt:lpstr>
      <vt:lpstr>Office Theme</vt:lpstr>
      <vt:lpstr>User interface design</vt:lpstr>
      <vt:lpstr>UI Design: Monday Sept 26</vt:lpstr>
      <vt:lpstr>Today: Graphic design</vt:lpstr>
      <vt:lpstr>Simplicity</vt:lpstr>
      <vt:lpstr>Simplicity</vt:lpstr>
      <vt:lpstr>Simplicity- counter-example</vt:lpstr>
      <vt:lpstr>Simplicity</vt:lpstr>
      <vt:lpstr>Simplicity is hard</vt:lpstr>
      <vt:lpstr>How to achieve simplicity: One approach: Reduction</vt:lpstr>
      <vt:lpstr>Reduction- understand your user’s main goal</vt:lpstr>
      <vt:lpstr>Reduction- understand your user’s main goal</vt:lpstr>
      <vt:lpstr>Reduction- another example</vt:lpstr>
      <vt:lpstr>Reduction- another example</vt:lpstr>
      <vt:lpstr>Return to the remote- how did it get this way?</vt:lpstr>
      <vt:lpstr>Remote- fixed! </vt:lpstr>
      <vt:lpstr>How to achieve simplicity: Regularity</vt:lpstr>
      <vt:lpstr>Regularity example: Pinterest regular column widths </vt:lpstr>
      <vt:lpstr>How to achieve simplicity: Double Duty</vt:lpstr>
      <vt:lpstr>But can simplicity go too far? </vt:lpstr>
      <vt:lpstr>Example- overuse of hamburger menu</vt:lpstr>
      <vt:lpstr>Example- overuse of hamburger menu</vt:lpstr>
      <vt:lpstr>The problem with hidden features</vt:lpstr>
      <vt:lpstr>Icons without labels </vt:lpstr>
      <vt:lpstr>Which do we prefer- labels or none?</vt:lpstr>
      <vt:lpstr>Which do we prefer-  timer app</vt:lpstr>
      <vt:lpstr>Drop downs vs visible menu</vt:lpstr>
      <vt:lpstr>Which do we prefer?</vt:lpstr>
      <vt:lpstr>Another- too much simplicity example</vt:lpstr>
      <vt:lpstr>So how can we handle all the features we have</vt:lpstr>
      <vt:lpstr>Let’s look at news websites</vt:lpstr>
      <vt:lpstr>Menu</vt:lpstr>
      <vt:lpstr>PowerPoint Presentation</vt:lpstr>
      <vt:lpstr>Let’s try to make a complex page, more simple</vt:lpstr>
      <vt:lpstr>Graphic Design</vt:lpstr>
      <vt:lpstr>How we ‘read’ </vt:lpstr>
      <vt:lpstr>Visual hierarchy</vt:lpstr>
      <vt:lpstr>Visual hierarchy</vt:lpstr>
      <vt:lpstr>Visual Hierarchy</vt:lpstr>
      <vt:lpstr>Example page with no hierarchy</vt:lpstr>
      <vt:lpstr>Better?</vt:lpstr>
      <vt:lpstr>With no hierarchy….</vt:lpstr>
      <vt:lpstr>With no hierarchy….</vt:lpstr>
      <vt:lpstr>PowerPoint Presentation</vt:lpstr>
      <vt:lpstr>Alignment</vt:lpstr>
      <vt:lpstr>Can we spot the difference?</vt:lpstr>
      <vt:lpstr>Can we spot the difference?</vt:lpstr>
      <vt:lpstr>Another example</vt:lpstr>
      <vt:lpstr>Horizontal Alignment</vt:lpstr>
      <vt:lpstr>Horizontal Alignment</vt:lpstr>
      <vt:lpstr>Horizontal Alignment and Eyeline</vt:lpstr>
      <vt:lpstr>Horizontal alignment: Eyeline</vt:lpstr>
      <vt:lpstr>Graphic Design and Layout </vt:lpstr>
      <vt:lpstr>Balance and symmetry</vt:lpstr>
      <vt:lpstr>How to use balance and symmetry in UI design</vt:lpstr>
      <vt:lpstr>Grid-based design</vt:lpstr>
      <vt:lpstr>Grid-based design</vt:lpstr>
      <vt:lpstr>Grid-based design</vt:lpstr>
      <vt:lpstr>Psychological principle: Gestalt principles</vt:lpstr>
      <vt:lpstr>Gestalt principle</vt:lpstr>
      <vt:lpstr>Similarity</vt:lpstr>
      <vt:lpstr>Similarity and UI design</vt:lpstr>
      <vt:lpstr>Similarity- make some things stand out</vt:lpstr>
      <vt:lpstr>Continuity</vt:lpstr>
      <vt:lpstr>Closure </vt:lpstr>
      <vt:lpstr>Proximity</vt:lpstr>
      <vt:lpstr>Slide credits</vt:lpstr>
      <vt:lpstr>Graphic Design and Layout </vt:lpstr>
      <vt:lpstr>Visual Variables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Aurisano, Jillian M</dc:creator>
  <cp:lastModifiedBy>Aurisano, Jillian M</cp:lastModifiedBy>
  <cp:revision>150</cp:revision>
  <dcterms:created xsi:type="dcterms:W3CDTF">2022-01-10T03:51:18Z</dcterms:created>
  <dcterms:modified xsi:type="dcterms:W3CDTF">2022-09-26T17:24:38Z</dcterms:modified>
</cp:coreProperties>
</file>